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68"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48DF13D-72AE-444A-B2EF-3BB565624091}" type="datetimeFigureOut">
              <a:rPr lang="ar-IQ" smtClean="0"/>
              <a:pPr/>
              <a:t>25/11/1442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3DE0B86-D2F7-4F49-B9F6-7889E9736296}" type="slidenum">
              <a:rPr lang="ar-IQ" smtClean="0"/>
              <a:pPr/>
              <a:t>‹#›</a:t>
            </a:fld>
            <a:endParaRPr lang="ar-IQ"/>
          </a:p>
        </p:txBody>
      </p:sp>
    </p:spTree>
    <p:extLst>
      <p:ext uri="{BB962C8B-B14F-4D97-AF65-F5344CB8AC3E}">
        <p14:creationId xmlns:p14="http://schemas.microsoft.com/office/powerpoint/2010/main" val="99418226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23DE0B86-D2F7-4F49-B9F6-7889E9736296}" type="slidenum">
              <a:rPr lang="ar-IQ" smtClean="0"/>
              <a:pPr/>
              <a:t>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23DE0B86-D2F7-4F49-B9F6-7889E9736296}" type="slidenum">
              <a:rPr lang="ar-IQ" smtClean="0"/>
              <a:pPr/>
              <a:t>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25/11/1442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العمليات المالية والمصرفية</a:t>
            </a:r>
            <a:endParaRPr lang="ar-IQ" dirty="0"/>
          </a:p>
        </p:txBody>
      </p:sp>
      <p:sp>
        <p:nvSpPr>
          <p:cNvPr id="3" name="عنوان فرعي 2"/>
          <p:cNvSpPr>
            <a:spLocks noGrp="1"/>
          </p:cNvSpPr>
          <p:nvPr>
            <p:ph type="subTitle" idx="1"/>
          </p:nvPr>
        </p:nvSpPr>
        <p:spPr/>
        <p:txBody>
          <a:bodyPr/>
          <a:lstStyle/>
          <a:p>
            <a:r>
              <a:rPr lang="ar-IQ" dirty="0" smtClean="0"/>
              <a:t>المرحلة الثالثة</a:t>
            </a:r>
          </a:p>
          <a:p>
            <a:r>
              <a:rPr lang="ar-IQ" smtClean="0"/>
              <a:t>المدرس: فايزة حسن مسجت </a:t>
            </a:r>
            <a:endParaRPr lang="ar-IQ" dirty="0" smtClean="0"/>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t>ماهو</a:t>
            </a:r>
            <a:r>
              <a:rPr lang="ar-SA" dirty="0" smtClean="0"/>
              <a:t> اشيك او </a:t>
            </a:r>
            <a:r>
              <a:rPr lang="ar-SA" dirty="0" err="1" smtClean="0"/>
              <a:t>الصك ؟</a:t>
            </a:r>
            <a:endParaRPr lang="ar-IQ" dirty="0"/>
          </a:p>
        </p:txBody>
      </p:sp>
      <p:sp>
        <p:nvSpPr>
          <p:cNvPr id="3" name="عنصر نائب للمحتوى 2"/>
          <p:cNvSpPr>
            <a:spLocks noGrp="1"/>
          </p:cNvSpPr>
          <p:nvPr>
            <p:ph idx="1"/>
          </p:nvPr>
        </p:nvSpPr>
        <p:spPr/>
        <p:txBody>
          <a:bodyPr/>
          <a:lstStyle/>
          <a:p>
            <a:r>
              <a:rPr lang="ar-SA" dirty="0" smtClean="0"/>
              <a:t>الشيك او الصك هو( ورقة تجارية فيها امر بالدفع موجه من صاحب الحساب الجاري الى المصرف المفتوح لديه الحساب بدفع مبلغ معين الى شخص معين هو المستفيد أو لحامل </a:t>
            </a:r>
            <a:r>
              <a:rPr lang="ar-SA" dirty="0" err="1" smtClean="0"/>
              <a:t>الشيك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يحتوي الصك على المعلومات التالية:</a:t>
            </a:r>
            <a:endParaRPr lang="ar-IQ" dirty="0"/>
          </a:p>
        </p:txBody>
      </p:sp>
      <p:sp>
        <p:nvSpPr>
          <p:cNvPr id="3" name="عنصر نائب للمحتوى 2"/>
          <p:cNvSpPr>
            <a:spLocks noGrp="1"/>
          </p:cNvSpPr>
          <p:nvPr>
            <p:ph idx="1"/>
          </p:nvPr>
        </p:nvSpPr>
        <p:spPr/>
        <p:txBody>
          <a:bodyPr/>
          <a:lstStyle/>
          <a:p>
            <a:pPr lvl="0"/>
            <a:r>
              <a:rPr lang="ar-SA" dirty="0" smtClean="0"/>
              <a:t>تاريخ التنظيم.</a:t>
            </a:r>
            <a:endParaRPr lang="en-US" dirty="0" smtClean="0"/>
          </a:p>
          <a:p>
            <a:pPr lvl="0"/>
            <a:r>
              <a:rPr lang="ar-SA" dirty="0" smtClean="0"/>
              <a:t>مكان او محل التنظيم.</a:t>
            </a:r>
            <a:endParaRPr lang="en-US" dirty="0" smtClean="0"/>
          </a:p>
          <a:p>
            <a:pPr lvl="0"/>
            <a:r>
              <a:rPr lang="ar-SA" dirty="0" smtClean="0"/>
              <a:t>اسم وتوقيع </a:t>
            </a:r>
            <a:r>
              <a:rPr lang="ar-SA" dirty="0" err="1" smtClean="0"/>
              <a:t>صاحب .</a:t>
            </a:r>
            <a:endParaRPr lang="en-US" dirty="0" smtClean="0"/>
          </a:p>
          <a:p>
            <a:pPr lvl="0"/>
            <a:r>
              <a:rPr lang="ar-SA" dirty="0" smtClean="0"/>
              <a:t>اسم المستفيد.</a:t>
            </a:r>
            <a:endParaRPr lang="en-US" dirty="0" smtClean="0"/>
          </a:p>
          <a:p>
            <a:r>
              <a:rPr lang="ar-SA" dirty="0" smtClean="0"/>
              <a:t>اسم المصرف والفرع المفتوح لديه الحساب ورقم الفرع</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اهمية الصك ووظيفته</a:t>
            </a:r>
            <a:endParaRPr lang="ar-IQ" dirty="0"/>
          </a:p>
        </p:txBody>
      </p:sp>
      <p:sp>
        <p:nvSpPr>
          <p:cNvPr id="3" name="عنصر نائب للمحتوى 2"/>
          <p:cNvSpPr>
            <a:spLocks noGrp="1"/>
          </p:cNvSpPr>
          <p:nvPr>
            <p:ph idx="1"/>
          </p:nvPr>
        </p:nvSpPr>
        <p:spPr>
          <a:xfrm>
            <a:off x="457200" y="1600200"/>
            <a:ext cx="8229600" cy="4709120"/>
          </a:xfrm>
        </p:spPr>
        <p:txBody>
          <a:bodyPr>
            <a:normAutofit fontScale="85000" lnSpcReduction="10000"/>
          </a:bodyPr>
          <a:lstStyle/>
          <a:p>
            <a:pPr lvl="0"/>
            <a:r>
              <a:rPr lang="ar-SA" dirty="0" smtClean="0"/>
              <a:t>يعتبر الصك من أكثر الاوراق التجارية سهولة في الاستخدام في العمل التجاري.</a:t>
            </a:r>
            <a:endParaRPr lang="en-US" dirty="0" smtClean="0"/>
          </a:p>
          <a:p>
            <a:pPr lvl="0"/>
            <a:r>
              <a:rPr lang="ar-SA" dirty="0" smtClean="0"/>
              <a:t>أداة لسحب الودائع المصرفية لمصلحة الساحب نفسه.</a:t>
            </a:r>
            <a:endParaRPr lang="en-US" dirty="0" smtClean="0"/>
          </a:p>
          <a:p>
            <a:pPr lvl="0"/>
            <a:r>
              <a:rPr lang="ar-SA" dirty="0" smtClean="0"/>
              <a:t>أداة وفاء تغني عن استعمال النقود في المعاملات فبدل ان يفي المدين لدائنه المبلغ مباشرة يحرر له صكا </a:t>
            </a:r>
            <a:r>
              <a:rPr lang="ar-SA" dirty="0" err="1" smtClean="0"/>
              <a:t>بالمبلغ .</a:t>
            </a:r>
            <a:endParaRPr lang="en-US" dirty="0" smtClean="0"/>
          </a:p>
          <a:p>
            <a:pPr lvl="0"/>
            <a:r>
              <a:rPr lang="ar-SA" dirty="0" smtClean="0"/>
              <a:t>يعتبر الصك وسيلة اثبات اذ يقيد في سجلات المصرف ان صكا معينا قد </a:t>
            </a:r>
            <a:r>
              <a:rPr lang="ar-SA" dirty="0" err="1" smtClean="0"/>
              <a:t>دفع </a:t>
            </a:r>
            <a:r>
              <a:rPr lang="ar-SA" dirty="0" smtClean="0"/>
              <a:t>(سحب) من حساب المدين الى الى دائن </a:t>
            </a:r>
            <a:r>
              <a:rPr lang="ar-SA" dirty="0" err="1" smtClean="0"/>
              <a:t>ما </a:t>
            </a:r>
            <a:r>
              <a:rPr lang="ar-SA" dirty="0" smtClean="0"/>
              <a:t>(المستفيد</a:t>
            </a:r>
            <a:r>
              <a:rPr lang="ar-SA" dirty="0" err="1" smtClean="0"/>
              <a:t>) .</a:t>
            </a:r>
            <a:r>
              <a:rPr lang="ar-SA" dirty="0" smtClean="0"/>
              <a:t> وهذا يوفر ضمانا قانونيا للمستفيد في حال عدم وجود رصيد </a:t>
            </a:r>
            <a:r>
              <a:rPr lang="ar-SA" dirty="0" err="1" smtClean="0"/>
              <a:t>كافي .</a:t>
            </a:r>
            <a:r>
              <a:rPr lang="ar-SA" dirty="0" smtClean="0"/>
              <a:t> فهو يستطيع ان يطلب من المصرف استشهادا يبين عدم كفاية رصيد الساحب لكي يقيم عليه دعوى </a:t>
            </a:r>
            <a:r>
              <a:rPr lang="ar-SA" dirty="0" err="1" smtClean="0"/>
              <a:t>قضائية .</a:t>
            </a:r>
            <a:endParaRPr lang="en-US" dirty="0" smtClean="0"/>
          </a:p>
          <a:p>
            <a:r>
              <a:rPr lang="ar-SA" dirty="0" smtClean="0"/>
              <a:t> </a:t>
            </a:r>
            <a:endParaRPr lang="en-US" dirty="0" smtClean="0"/>
          </a:p>
          <a:p>
            <a:pPr lvl="0"/>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ثانيا: حساب التوفير</a:t>
            </a:r>
            <a:endParaRPr lang="ar-IQ" dirty="0"/>
          </a:p>
        </p:txBody>
      </p:sp>
      <p:sp>
        <p:nvSpPr>
          <p:cNvPr id="3" name="عنصر نائب للمحتوى 2"/>
          <p:cNvSpPr>
            <a:spLocks noGrp="1"/>
          </p:cNvSpPr>
          <p:nvPr>
            <p:ph idx="1"/>
          </p:nvPr>
        </p:nvSpPr>
        <p:spPr/>
        <p:txBody>
          <a:bodyPr>
            <a:normAutofit/>
          </a:bodyPr>
          <a:lstStyle/>
          <a:p>
            <a:r>
              <a:rPr lang="ar-SA" dirty="0" smtClean="0"/>
              <a:t>من المهم ان نشير بداية الى ان الهدف الاساسي لحساب التوفير </a:t>
            </a:r>
            <a:r>
              <a:rPr lang="ar-SA" dirty="0" err="1" smtClean="0"/>
              <a:t>هو </a:t>
            </a:r>
            <a:r>
              <a:rPr lang="ar-SA" dirty="0" smtClean="0"/>
              <a:t>: التوفير، وليس للتداول اليومي كما هو الحال بالنسبة للحساب </a:t>
            </a:r>
            <a:r>
              <a:rPr lang="ar-SA" dirty="0" err="1" smtClean="0"/>
              <a:t>الجاري </a:t>
            </a:r>
            <a:r>
              <a:rPr lang="ar-SA" dirty="0" smtClean="0"/>
              <a:t>، وصاحب الحساب هذا من المفترض </a:t>
            </a:r>
            <a:r>
              <a:rPr lang="ar-SA" dirty="0" err="1" smtClean="0"/>
              <a:t>به</a:t>
            </a:r>
            <a:r>
              <a:rPr lang="ar-SA" dirty="0" smtClean="0"/>
              <a:t> أن يفتح الحساب للتوفير وليس للسحب منه </a:t>
            </a:r>
            <a:r>
              <a:rPr lang="ar-SA" dirty="0" err="1" smtClean="0"/>
              <a:t>بسرعة.</a:t>
            </a:r>
            <a:r>
              <a:rPr lang="ar-SA" dirty="0" smtClean="0"/>
              <a:t> ويمكن تعريف حساب التوفير </a:t>
            </a:r>
            <a:r>
              <a:rPr lang="ar-SA" dirty="0" err="1" smtClean="0"/>
              <a:t>بانه</a:t>
            </a:r>
            <a:r>
              <a:rPr lang="ar-SA" dirty="0" smtClean="0"/>
              <a:t>( حساب تحت الطلب يجوز للعميل تحريكه في أي وقت سحبا </a:t>
            </a:r>
            <a:r>
              <a:rPr lang="ar-SA" dirty="0" err="1" smtClean="0"/>
              <a:t>وايداعا</a:t>
            </a:r>
            <a:r>
              <a:rPr lang="ar-SA" dirty="0" smtClean="0"/>
              <a:t> ولا يخضع لمدة </a:t>
            </a:r>
            <a:r>
              <a:rPr lang="ar-SA" dirty="0" err="1" smtClean="0"/>
              <a:t>محددة </a:t>
            </a:r>
            <a:r>
              <a:rPr lang="ar-SA" dirty="0" smtClean="0"/>
              <a:t>، كما يمكن فتح الحساب بفائدة او بدون فائدة.</a:t>
            </a:r>
            <a:endParaRPr lang="en-US" dirty="0" smtClean="0"/>
          </a:p>
          <a:p>
            <a:pPr>
              <a:buNone/>
            </a:pPr>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حساب التوفير</a:t>
            </a:r>
            <a:endParaRPr lang="ar-IQ" dirty="0"/>
          </a:p>
        </p:txBody>
      </p:sp>
      <p:sp>
        <p:nvSpPr>
          <p:cNvPr id="3" name="عنصر نائب للمحتوى 2"/>
          <p:cNvSpPr>
            <a:spLocks noGrp="1"/>
          </p:cNvSpPr>
          <p:nvPr>
            <p:ph idx="1"/>
          </p:nvPr>
        </p:nvSpPr>
        <p:spPr/>
        <p:txBody>
          <a:bodyPr/>
          <a:lstStyle/>
          <a:p>
            <a:pPr lvl="0"/>
            <a:r>
              <a:rPr lang="ar-SA" dirty="0" smtClean="0"/>
              <a:t>هدفه الاساس التوفير بالنسبة لصاحبه.</a:t>
            </a:r>
            <a:endParaRPr lang="en-US" dirty="0" smtClean="0"/>
          </a:p>
          <a:p>
            <a:pPr lvl="0"/>
            <a:r>
              <a:rPr lang="ar-SA" dirty="0" smtClean="0"/>
              <a:t> كلما بقيت الاموال في حساب التوفير فترة اطول كلما ساهمت في سياسة منح الائتمان </a:t>
            </a:r>
            <a:r>
              <a:rPr lang="ar-SA" dirty="0" err="1" smtClean="0"/>
              <a:t>المصرفي </a:t>
            </a:r>
            <a:r>
              <a:rPr lang="ar-SA" dirty="0" smtClean="0"/>
              <a:t>(أي ان سيكون بمقدور المصرف استخدام هذه الاموال لان السحب عليها لن يكون انيا كما هو الحال في الحساب الجاري</a:t>
            </a:r>
            <a:r>
              <a:rPr lang="ar-SA" dirty="0" err="1" smtClean="0"/>
              <a:t>)</a:t>
            </a:r>
            <a:endParaRPr lang="en-US" dirty="0" smtClean="0"/>
          </a:p>
          <a:p>
            <a:pPr lvl="0"/>
            <a:r>
              <a:rPr lang="ar-SA" dirty="0" smtClean="0"/>
              <a:t>لذلك يتم تشجيع اصحاب هذا الحساب </a:t>
            </a:r>
            <a:r>
              <a:rPr lang="ar-SA" dirty="0" err="1" smtClean="0"/>
              <a:t>بابقاء</a:t>
            </a:r>
            <a:r>
              <a:rPr lang="ar-SA" dirty="0" smtClean="0"/>
              <a:t> ارصدتهم اطول فترة ممكنة عن طريق منحهم فائدة مصرفية سنوية.</a:t>
            </a:r>
            <a:endParaRPr lang="en-US" dirty="0" smtClean="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شروط فتح حساب التوفير</a:t>
            </a:r>
            <a:endParaRPr lang="ar-IQ" dirty="0"/>
          </a:p>
        </p:txBody>
      </p:sp>
      <p:sp>
        <p:nvSpPr>
          <p:cNvPr id="3" name="عنصر نائب للمحتوى 2"/>
          <p:cNvSpPr>
            <a:spLocks noGrp="1"/>
          </p:cNvSpPr>
          <p:nvPr>
            <p:ph idx="1"/>
          </p:nvPr>
        </p:nvSpPr>
        <p:spPr/>
        <p:txBody>
          <a:bodyPr>
            <a:normAutofit fontScale="77500" lnSpcReduction="20000"/>
          </a:bodyPr>
          <a:lstStyle/>
          <a:p>
            <a:pPr lvl="0"/>
            <a:r>
              <a:rPr lang="ar-SA" dirty="0" smtClean="0"/>
              <a:t>يجوز فتح حساب باسم شخص واحد ويجوز فتحه باسم شخصين </a:t>
            </a:r>
            <a:r>
              <a:rPr lang="ar-SA" dirty="0" err="1" smtClean="0"/>
              <a:t>مجتمعين .</a:t>
            </a:r>
            <a:endParaRPr lang="en-US" dirty="0" smtClean="0"/>
          </a:p>
          <a:p>
            <a:pPr lvl="0"/>
            <a:r>
              <a:rPr lang="ar-SA" dirty="0" smtClean="0"/>
              <a:t>يفتح الحساب باسم الشخص الامي أو الاعمى لقاء تقديم صورتين </a:t>
            </a:r>
            <a:r>
              <a:rPr lang="ar-SA" dirty="0" err="1" smtClean="0"/>
              <a:t>واستحصال</a:t>
            </a:r>
            <a:r>
              <a:rPr lang="ar-SA" dirty="0" smtClean="0"/>
              <a:t> بصمة الابهام وشهادة شاهدين.</a:t>
            </a:r>
            <a:endParaRPr lang="en-US" dirty="0" smtClean="0"/>
          </a:p>
          <a:p>
            <a:pPr lvl="0"/>
            <a:r>
              <a:rPr lang="ar-SA" dirty="0" smtClean="0"/>
              <a:t>يكون صاحب الحساب قد اكمل 18 سنة من عمره وان يكون كامل الاهلية.</a:t>
            </a:r>
            <a:endParaRPr lang="en-US" dirty="0" smtClean="0"/>
          </a:p>
          <a:p>
            <a:pPr lvl="0"/>
            <a:r>
              <a:rPr lang="ar-SA" dirty="0" smtClean="0"/>
              <a:t>يجوز فتح الحساب باسم القاصر او ناقص الاهلية من قبل الوالي الجبري.</a:t>
            </a:r>
            <a:endParaRPr lang="en-US" dirty="0" smtClean="0"/>
          </a:p>
          <a:p>
            <a:pPr lvl="0"/>
            <a:r>
              <a:rPr lang="ar-SA" dirty="0" smtClean="0"/>
              <a:t>يفتح الحساب للجهات الحكومية بعد تقديم المستندات </a:t>
            </a:r>
            <a:r>
              <a:rPr lang="ar-SA" dirty="0" err="1" smtClean="0"/>
              <a:t>المطلوبة .</a:t>
            </a:r>
            <a:endParaRPr lang="en-US" dirty="0" smtClean="0"/>
          </a:p>
          <a:p>
            <a:pPr lvl="0"/>
            <a:r>
              <a:rPr lang="ar-SA" dirty="0" smtClean="0"/>
              <a:t>ان يكون صاحب الحساب ضمن الرقعة الجغرافية للمصرف.</a:t>
            </a:r>
            <a:endParaRPr lang="en-US" dirty="0" smtClean="0"/>
          </a:p>
          <a:p>
            <a:pPr lvl="0"/>
            <a:r>
              <a:rPr lang="ar-SA" dirty="0" smtClean="0"/>
              <a:t>ان يكون لديه كفيل بفتح الحساب ويكون الكفيل لديه الحساب بنفس </a:t>
            </a:r>
            <a:r>
              <a:rPr lang="ar-SA" dirty="0" err="1" smtClean="0"/>
              <a:t>الفرع </a:t>
            </a:r>
            <a:r>
              <a:rPr lang="ar-SA" dirty="0" smtClean="0"/>
              <a:t>(المصرف</a:t>
            </a:r>
            <a:r>
              <a:rPr lang="ar-SA" dirty="0" err="1" smtClean="0"/>
              <a:t>)</a:t>
            </a:r>
            <a:endParaRPr lang="en-US" dirty="0" smtClean="0"/>
          </a:p>
          <a:p>
            <a:r>
              <a:rPr lang="ar-SA" dirty="0" err="1" smtClean="0"/>
              <a:t>تستحصل</a:t>
            </a:r>
            <a:r>
              <a:rPr lang="ar-SA" dirty="0" smtClean="0"/>
              <a:t> موافقة المدير المختص بشعبة حساب التوفير وبعدها موافقة مدير المصرف</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دفتر التوفير</a:t>
            </a:r>
            <a:endParaRPr lang="ar-IQ" dirty="0"/>
          </a:p>
        </p:txBody>
      </p:sp>
      <p:sp>
        <p:nvSpPr>
          <p:cNvPr id="3" name="عنصر نائب للمحتوى 2"/>
          <p:cNvSpPr>
            <a:spLocks noGrp="1"/>
          </p:cNvSpPr>
          <p:nvPr>
            <p:ph idx="1"/>
          </p:nvPr>
        </p:nvSpPr>
        <p:spPr/>
        <p:txBody>
          <a:bodyPr/>
          <a:lstStyle/>
          <a:p>
            <a:r>
              <a:rPr lang="ar-SA" dirty="0" smtClean="0"/>
              <a:t>يسلم دفتر التوفير بعد فتح الحساب </a:t>
            </a:r>
            <a:r>
              <a:rPr lang="ar-SA" dirty="0" err="1" smtClean="0"/>
              <a:t>وملىء</a:t>
            </a:r>
            <a:r>
              <a:rPr lang="ar-SA" dirty="0" smtClean="0"/>
              <a:t> نموذج </a:t>
            </a:r>
            <a:r>
              <a:rPr lang="ar-SA" dirty="0" err="1" smtClean="0"/>
              <a:t>الاستمارة </a:t>
            </a:r>
            <a:r>
              <a:rPr lang="ar-SA" dirty="0" smtClean="0"/>
              <a:t>(الفتح) وبعد اتمام عملية فتح الحساب يزود المصرف صاحب الحساب دفترا خاصا يسمى دفتر التوفير التي تسجل فيها الايداعات والسحوبات والفوائد.</a:t>
            </a:r>
            <a:endParaRPr lang="en-US" dirty="0" smtClean="0"/>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المعلومات الواجب توفرها في دفتر التوفير</a:t>
            </a:r>
            <a:endParaRPr lang="ar-IQ" dirty="0"/>
          </a:p>
        </p:txBody>
      </p:sp>
      <p:sp>
        <p:nvSpPr>
          <p:cNvPr id="3" name="عنصر نائب للمحتوى 2"/>
          <p:cNvSpPr>
            <a:spLocks noGrp="1"/>
          </p:cNvSpPr>
          <p:nvPr>
            <p:ph idx="1"/>
          </p:nvPr>
        </p:nvSpPr>
        <p:spPr/>
        <p:txBody>
          <a:bodyPr/>
          <a:lstStyle/>
          <a:p>
            <a:pPr lvl="0"/>
            <a:r>
              <a:rPr lang="ar-SA" dirty="0" smtClean="0"/>
              <a:t>اسم المصرف واسم الفرع ورقم الفرع.</a:t>
            </a:r>
            <a:endParaRPr lang="en-US" dirty="0" smtClean="0"/>
          </a:p>
          <a:p>
            <a:pPr lvl="0"/>
            <a:r>
              <a:rPr lang="ar-SA" dirty="0" smtClean="0"/>
              <a:t>اسم وعنوان الزبون وصورته.</a:t>
            </a:r>
            <a:endParaRPr lang="en-US" dirty="0" smtClean="0"/>
          </a:p>
          <a:p>
            <a:pPr lvl="0"/>
            <a:r>
              <a:rPr lang="ar-SA" dirty="0" smtClean="0"/>
              <a:t>رقم الحساب.</a:t>
            </a:r>
            <a:endParaRPr lang="en-US" dirty="0" smtClean="0"/>
          </a:p>
          <a:p>
            <a:r>
              <a:rPr lang="ar-SA" dirty="0" smtClean="0"/>
              <a:t>حقول الايداع والسحب والتوقيع من قبل المحولين</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الايداع في حساب التوفير</a:t>
            </a:r>
            <a:endParaRPr lang="ar-IQ" dirty="0"/>
          </a:p>
        </p:txBody>
      </p:sp>
      <p:sp>
        <p:nvSpPr>
          <p:cNvPr id="3" name="عنصر نائب للمحتوى 2"/>
          <p:cNvSpPr>
            <a:spLocks noGrp="1"/>
          </p:cNvSpPr>
          <p:nvPr>
            <p:ph idx="1"/>
          </p:nvPr>
        </p:nvSpPr>
        <p:spPr/>
        <p:txBody>
          <a:bodyPr/>
          <a:lstStyle/>
          <a:p>
            <a:r>
              <a:rPr lang="ar-SA" dirty="0" smtClean="0"/>
              <a:t>يتم ايداع المبالغ بحساب التوفير بعدة </a:t>
            </a:r>
            <a:r>
              <a:rPr lang="ar-SA" dirty="0" err="1" smtClean="0"/>
              <a:t>طرق :</a:t>
            </a:r>
            <a:endParaRPr lang="en-US" dirty="0" smtClean="0"/>
          </a:p>
          <a:p>
            <a:pPr lvl="0"/>
            <a:r>
              <a:rPr lang="ar-SA" dirty="0" smtClean="0"/>
              <a:t>نقدا.</a:t>
            </a:r>
            <a:endParaRPr lang="en-US" dirty="0" smtClean="0"/>
          </a:p>
          <a:p>
            <a:pPr lvl="0"/>
            <a:r>
              <a:rPr lang="ar-SA" dirty="0" smtClean="0"/>
              <a:t>بموجب صك.</a:t>
            </a:r>
            <a:endParaRPr lang="en-US" dirty="0" smtClean="0"/>
          </a:p>
          <a:p>
            <a:pPr lvl="0"/>
            <a:r>
              <a:rPr lang="ar-SA" dirty="0" err="1" smtClean="0"/>
              <a:t>حوالات</a:t>
            </a:r>
            <a:r>
              <a:rPr lang="ar-SA" dirty="0" smtClean="0"/>
              <a:t> </a:t>
            </a:r>
            <a:r>
              <a:rPr lang="ar-SA" dirty="0" err="1" smtClean="0"/>
              <a:t>.</a:t>
            </a:r>
            <a:endParaRPr lang="en-US" dirty="0" smtClean="0"/>
          </a:p>
          <a:p>
            <a:pPr lvl="0"/>
            <a:r>
              <a:rPr lang="ar-SA" dirty="0" err="1" smtClean="0"/>
              <a:t>المناقلة</a:t>
            </a:r>
            <a:r>
              <a:rPr lang="ar-SA" dirty="0" smtClean="0"/>
              <a:t> داخل الفرع من حساب الى اخر.</a:t>
            </a:r>
            <a:endParaRPr lang="en-US" dirty="0" smtClean="0"/>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السحب من حساب التوفير</a:t>
            </a:r>
            <a:endParaRPr lang="ar-IQ" dirty="0"/>
          </a:p>
        </p:txBody>
      </p:sp>
      <p:sp>
        <p:nvSpPr>
          <p:cNvPr id="3" name="عنصر نائب للمحتوى 2"/>
          <p:cNvSpPr>
            <a:spLocks noGrp="1"/>
          </p:cNvSpPr>
          <p:nvPr>
            <p:ph idx="1"/>
          </p:nvPr>
        </p:nvSpPr>
        <p:spPr/>
        <p:txBody>
          <a:bodyPr/>
          <a:lstStyle/>
          <a:p>
            <a:pPr lvl="0"/>
            <a:r>
              <a:rPr lang="ar-SA" b="1" dirty="0" smtClean="0"/>
              <a:t>السحب </a:t>
            </a:r>
            <a:r>
              <a:rPr lang="ar-SA" b="1" dirty="0" err="1" smtClean="0"/>
              <a:t>النقدي :-</a:t>
            </a:r>
            <a:endParaRPr lang="en-US" dirty="0" smtClean="0"/>
          </a:p>
          <a:p>
            <a:r>
              <a:rPr lang="ar-SA" dirty="0" smtClean="0"/>
              <a:t>يتم تنظيم </a:t>
            </a:r>
            <a:r>
              <a:rPr lang="ar-SA" dirty="0" err="1" smtClean="0"/>
              <a:t>ميتند</a:t>
            </a:r>
            <a:r>
              <a:rPr lang="ar-SA" dirty="0" smtClean="0"/>
              <a:t> السحب النقدي ويوقع من صاحب الحساب او من يمثله قانونيا وبعد ذلك يرحل الى الحاسبة هذا القيد ويتم سحبه من الحساب ويوقع من قبل </a:t>
            </a:r>
            <a:r>
              <a:rPr lang="ar-SA" dirty="0" err="1" smtClean="0"/>
              <a:t>المخولين </a:t>
            </a:r>
            <a:r>
              <a:rPr lang="ar-SA" dirty="0" smtClean="0"/>
              <a:t>(أ- ب) ويرسل الى امين الصندوق لكي يقوم امين الصندوق </a:t>
            </a:r>
            <a:r>
              <a:rPr lang="ar-SA" dirty="0" err="1" smtClean="0"/>
              <a:t>بالتاكيد</a:t>
            </a:r>
            <a:r>
              <a:rPr lang="ar-SA" dirty="0" smtClean="0"/>
              <a:t> من الزبون عن طريق هويته الشخصية ويصرف له المبلغ المقيد في القيد </a:t>
            </a:r>
            <a:r>
              <a:rPr lang="ar-SA" dirty="0" err="1" smtClean="0"/>
              <a:t>والتاكد</a:t>
            </a:r>
            <a:r>
              <a:rPr lang="ar-SA" dirty="0" smtClean="0"/>
              <a:t> من توقيع المخولين</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العمليات المالية والمصرفية</a:t>
            </a:r>
            <a:endParaRPr lang="ar-IQ" dirty="0"/>
          </a:p>
        </p:txBody>
      </p:sp>
      <p:sp>
        <p:nvSpPr>
          <p:cNvPr id="3" name="عنصر نائب للمحتوى 2"/>
          <p:cNvSpPr>
            <a:spLocks noGrp="1"/>
          </p:cNvSpPr>
          <p:nvPr>
            <p:ph idx="1"/>
          </p:nvPr>
        </p:nvSpPr>
        <p:spPr>
          <a:xfrm>
            <a:off x="457200" y="1600200"/>
            <a:ext cx="8229600" cy="4853136"/>
          </a:xfrm>
        </p:spPr>
        <p:txBody>
          <a:bodyPr>
            <a:normAutofit lnSpcReduction="10000"/>
          </a:bodyPr>
          <a:lstStyle/>
          <a:p>
            <a:r>
              <a:rPr lang="ar-SA" dirty="0" smtClean="0"/>
              <a:t> العمليات المالية والمصرفية </a:t>
            </a:r>
            <a:endParaRPr lang="en-US" dirty="0" smtClean="0"/>
          </a:p>
          <a:p>
            <a:r>
              <a:rPr lang="ar-SA" dirty="0" smtClean="0"/>
              <a:t>مفهوم العمليات المالية </a:t>
            </a:r>
            <a:r>
              <a:rPr lang="ar-SA" dirty="0" err="1" smtClean="0"/>
              <a:t>والمصرفية </a:t>
            </a:r>
            <a:r>
              <a:rPr lang="ar-SA" dirty="0" smtClean="0"/>
              <a:t>: تعرف </a:t>
            </a:r>
            <a:r>
              <a:rPr lang="ar-SA" dirty="0" err="1" smtClean="0"/>
              <a:t>بأنها </a:t>
            </a:r>
            <a:r>
              <a:rPr lang="ar-SA" dirty="0" smtClean="0"/>
              <a:t>( مجموعة من الامور الاقتصادية التي تقوم </a:t>
            </a:r>
            <a:r>
              <a:rPr lang="ar-SA" dirty="0" err="1" smtClean="0"/>
              <a:t>بها</a:t>
            </a:r>
            <a:r>
              <a:rPr lang="ar-SA" dirty="0" smtClean="0"/>
              <a:t> بعض الشركات والمؤسسات المالية الخاصة </a:t>
            </a:r>
            <a:r>
              <a:rPr lang="ar-SA" dirty="0" err="1" smtClean="0"/>
              <a:t>بأدارة</a:t>
            </a:r>
            <a:r>
              <a:rPr lang="ar-SA" dirty="0" smtClean="0"/>
              <a:t> الاموال </a:t>
            </a:r>
            <a:r>
              <a:rPr lang="ar-SA" dirty="0" err="1" smtClean="0"/>
              <a:t>واستثمارها )</a:t>
            </a:r>
            <a:endParaRPr lang="en-US" dirty="0" smtClean="0"/>
          </a:p>
          <a:p>
            <a:r>
              <a:rPr lang="ar-SA" dirty="0" smtClean="0"/>
              <a:t>ومن الامثلة على ذلك المصارف كالبنوك وشركات التأمين وشركات التمويل والتي ذاع انتشارها بشكل كبير بسبب النجاحات المتحققة في هذا </a:t>
            </a:r>
            <a:r>
              <a:rPr lang="ar-SA" dirty="0" err="1" smtClean="0"/>
              <a:t>المجال </a:t>
            </a:r>
            <a:r>
              <a:rPr lang="ar-SA" dirty="0" smtClean="0"/>
              <a:t>،ونذكر ايضا أن هذه الخدمات المصرفية </a:t>
            </a:r>
            <a:r>
              <a:rPr lang="ar-SA" dirty="0" err="1" smtClean="0"/>
              <a:t>لاتحصر</a:t>
            </a:r>
            <a:r>
              <a:rPr lang="ar-SA" dirty="0" smtClean="0"/>
              <a:t> في اطار معين خاص فقد تفاعلت بشكل قوي مع الخدمات الحكومية وسمح لها بالاندماج </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SA" b="1" dirty="0" smtClean="0"/>
              <a:t>السحب غير </a:t>
            </a:r>
            <a:r>
              <a:rPr lang="ar-SA" b="1" dirty="0" err="1" smtClean="0"/>
              <a:t>النقدي :-</a:t>
            </a:r>
            <a:endParaRPr lang="en-US" dirty="0" smtClean="0"/>
          </a:p>
          <a:p>
            <a:r>
              <a:rPr lang="ar-SA" dirty="0" smtClean="0"/>
              <a:t>تنظيم مستند قيد مزدوج بالنسبة للسحوبات التي تتم داخل الفرع وبين حسابات المصرف عن طريق نقل مبلغ من حساب التوفير الى الحسابات الاخرى وان جميع هذه العمليات تدون في دفتر التوفير بعد </a:t>
            </a:r>
            <a:r>
              <a:rPr lang="ar-SA" dirty="0" err="1" smtClean="0"/>
              <a:t>تاشيرها</a:t>
            </a:r>
            <a:r>
              <a:rPr lang="ar-SA" dirty="0" smtClean="0"/>
              <a:t> على الحاسبة وتوقيعها من قبل </a:t>
            </a:r>
            <a:r>
              <a:rPr lang="ar-SA" dirty="0" err="1" smtClean="0"/>
              <a:t>المخولين .</a:t>
            </a:r>
            <a:endParaRPr lang="en-US" dirty="0" smtClean="0"/>
          </a:p>
          <a:p>
            <a:r>
              <a:rPr lang="ar-SA"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غلق حساب التوفير</a:t>
            </a:r>
            <a:endParaRPr lang="ar-IQ" dirty="0"/>
          </a:p>
        </p:txBody>
      </p:sp>
      <p:sp>
        <p:nvSpPr>
          <p:cNvPr id="3" name="عنصر نائب للمحتوى 2"/>
          <p:cNvSpPr>
            <a:spLocks noGrp="1"/>
          </p:cNvSpPr>
          <p:nvPr>
            <p:ph idx="1"/>
          </p:nvPr>
        </p:nvSpPr>
        <p:spPr/>
        <p:txBody>
          <a:bodyPr>
            <a:normAutofit fontScale="92500" lnSpcReduction="10000"/>
          </a:bodyPr>
          <a:lstStyle/>
          <a:p>
            <a:r>
              <a:rPr lang="ar-SA" dirty="0" smtClean="0"/>
              <a:t> ان غلق الحساب </a:t>
            </a:r>
            <a:r>
              <a:rPr lang="ar-SA" dirty="0" err="1" smtClean="0"/>
              <a:t>يكون:-</a:t>
            </a:r>
            <a:endParaRPr lang="en-US" dirty="0" smtClean="0"/>
          </a:p>
          <a:p>
            <a:pPr lvl="0"/>
            <a:r>
              <a:rPr lang="ar-SA" dirty="0" smtClean="0"/>
              <a:t>حسب طلب </a:t>
            </a:r>
            <a:r>
              <a:rPr lang="ar-SA" dirty="0" err="1" smtClean="0"/>
              <a:t>الزبون </a:t>
            </a:r>
            <a:r>
              <a:rPr lang="ar-SA" dirty="0" smtClean="0"/>
              <a:t>(بناء على رغبته</a:t>
            </a:r>
            <a:r>
              <a:rPr lang="ar-SA" dirty="0" err="1" smtClean="0"/>
              <a:t>)</a:t>
            </a:r>
            <a:r>
              <a:rPr lang="ar-SA" dirty="0" smtClean="0"/>
              <a:t> </a:t>
            </a:r>
            <a:endParaRPr lang="en-US" dirty="0" smtClean="0"/>
          </a:p>
          <a:p>
            <a:pPr lvl="0"/>
            <a:r>
              <a:rPr lang="ar-SA" dirty="0" smtClean="0"/>
              <a:t>صاحب الحساب قد توفى ويتم ابلاغ المصرف بوضع حجز تنفيذي على </a:t>
            </a:r>
            <a:r>
              <a:rPr lang="ar-SA" dirty="0" err="1" smtClean="0"/>
              <a:t>الحساب .</a:t>
            </a:r>
            <a:endParaRPr lang="en-US" dirty="0" smtClean="0"/>
          </a:p>
          <a:p>
            <a:pPr lvl="0"/>
            <a:r>
              <a:rPr lang="ar-SA" dirty="0" smtClean="0"/>
              <a:t>في حالة انخفاض رصيد الحساب الى اقل من 1000 </a:t>
            </a:r>
            <a:r>
              <a:rPr lang="ar-SA" dirty="0" err="1" smtClean="0"/>
              <a:t>دينار .</a:t>
            </a:r>
            <a:endParaRPr lang="en-US" dirty="0" smtClean="0"/>
          </a:p>
          <a:p>
            <a:pPr lvl="0"/>
            <a:r>
              <a:rPr lang="ar-SA" dirty="0" smtClean="0"/>
              <a:t>عندما تقرر الادارة العامة غلق الحساب </a:t>
            </a:r>
            <a:r>
              <a:rPr lang="ar-SA" dirty="0" err="1" smtClean="0"/>
              <a:t>لاسباب</a:t>
            </a:r>
            <a:r>
              <a:rPr lang="ar-SA" dirty="0" smtClean="0"/>
              <a:t> يوضحها مدير </a:t>
            </a:r>
            <a:r>
              <a:rPr lang="ar-SA" dirty="0" err="1" smtClean="0"/>
              <a:t>الفرع .</a:t>
            </a:r>
            <a:endParaRPr lang="en-US" dirty="0" smtClean="0"/>
          </a:p>
          <a:p>
            <a:pPr lvl="0"/>
            <a:r>
              <a:rPr lang="ar-SA" dirty="0" smtClean="0"/>
              <a:t>نقل الحساب من فرع الى فرع اخر يتم سحب الرصيد المتبقي وغلق حسابه.</a:t>
            </a:r>
            <a:endParaRPr lang="en-US" dirty="0" smtClean="0"/>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ثالثا: الودائع</a:t>
            </a:r>
            <a:endParaRPr lang="ar-IQ" dirty="0"/>
          </a:p>
        </p:txBody>
      </p:sp>
      <p:sp>
        <p:nvSpPr>
          <p:cNvPr id="3" name="عنصر نائب للمحتوى 2"/>
          <p:cNvSpPr>
            <a:spLocks noGrp="1"/>
          </p:cNvSpPr>
          <p:nvPr>
            <p:ph idx="1"/>
          </p:nvPr>
        </p:nvSpPr>
        <p:spPr/>
        <p:txBody>
          <a:bodyPr/>
          <a:lstStyle/>
          <a:p>
            <a:r>
              <a:rPr lang="ar-SA" dirty="0" smtClean="0"/>
              <a:t>تعرف الودائع </a:t>
            </a:r>
            <a:r>
              <a:rPr lang="ar-SA" dirty="0" err="1" smtClean="0"/>
              <a:t>بانها</a:t>
            </a:r>
            <a:r>
              <a:rPr lang="ar-SA" dirty="0" smtClean="0"/>
              <a:t> (مبالغ نقدية يودعها احد الاشخاص </a:t>
            </a:r>
            <a:r>
              <a:rPr lang="ar-SA" dirty="0" err="1" smtClean="0"/>
              <a:t>الحقيقيين</a:t>
            </a:r>
            <a:r>
              <a:rPr lang="ar-SA" dirty="0" smtClean="0"/>
              <a:t> او المعنويين لدى المصرف وواجبة الدفع عند الطلب او </a:t>
            </a:r>
            <a:r>
              <a:rPr lang="ar-SA" dirty="0" err="1" smtClean="0"/>
              <a:t>بانذار</a:t>
            </a:r>
            <a:r>
              <a:rPr lang="ar-SA" dirty="0" smtClean="0"/>
              <a:t> او في تاريخ استحقاقها لقاء فائدة معينة او بدونها وحسب الاتفاق</a:t>
            </a:r>
            <a:r>
              <a:rPr lang="ar-SA" dirty="0" err="1" smtClean="0"/>
              <a:t>).</a:t>
            </a:r>
            <a:endParaRPr lang="en-US" dirty="0" smtClean="0"/>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انواع الودائع</a:t>
            </a:r>
            <a:endParaRPr lang="ar-IQ" dirty="0"/>
          </a:p>
        </p:txBody>
      </p:sp>
      <p:sp>
        <p:nvSpPr>
          <p:cNvPr id="3" name="عنصر نائب للمحتوى 2"/>
          <p:cNvSpPr>
            <a:spLocks noGrp="1"/>
          </p:cNvSpPr>
          <p:nvPr>
            <p:ph idx="1"/>
          </p:nvPr>
        </p:nvSpPr>
        <p:spPr/>
        <p:txBody>
          <a:bodyPr/>
          <a:lstStyle/>
          <a:p>
            <a:pPr lvl="0"/>
            <a:r>
              <a:rPr lang="ar-SA" b="1" dirty="0" smtClean="0"/>
              <a:t>الوديعة الوقتية</a:t>
            </a:r>
            <a:r>
              <a:rPr lang="ar-SA" dirty="0" smtClean="0"/>
              <a:t>:- هي المبالغ التي تودع لدى المصرف لمدة غير محدودة وللمودع الحق بسحبها حسب الطلب دون ان تمنح له أي </a:t>
            </a:r>
            <a:r>
              <a:rPr lang="ar-SA" dirty="0" err="1" smtClean="0"/>
              <a:t>فائدة .</a:t>
            </a:r>
            <a:endParaRPr lang="en-US" dirty="0" smtClean="0"/>
          </a:p>
          <a:p>
            <a:pPr lvl="0"/>
            <a:r>
              <a:rPr lang="ar-SA" b="1" dirty="0" smtClean="0"/>
              <a:t>الوديعة </a:t>
            </a:r>
            <a:r>
              <a:rPr lang="ar-SA" b="1" dirty="0" err="1" smtClean="0"/>
              <a:t>الثابتة </a:t>
            </a:r>
            <a:r>
              <a:rPr lang="ar-SA" b="1" dirty="0" smtClean="0"/>
              <a:t>:- </a:t>
            </a:r>
            <a:r>
              <a:rPr lang="ar-SA" dirty="0" smtClean="0"/>
              <a:t>هي المبالغ</a:t>
            </a:r>
            <a:r>
              <a:rPr lang="ar-SA" b="1" dirty="0" smtClean="0"/>
              <a:t> ا</a:t>
            </a:r>
            <a:r>
              <a:rPr lang="ar-SA" dirty="0" smtClean="0"/>
              <a:t>لتي</a:t>
            </a:r>
            <a:r>
              <a:rPr lang="ar-SA" b="1" dirty="0" smtClean="0"/>
              <a:t> </a:t>
            </a:r>
            <a:r>
              <a:rPr lang="ar-SA" dirty="0" smtClean="0"/>
              <a:t>تودع لدى المصرف</a:t>
            </a:r>
            <a:r>
              <a:rPr lang="ar-SA" b="1" dirty="0" smtClean="0"/>
              <a:t> </a:t>
            </a:r>
            <a:r>
              <a:rPr lang="ar-SA" dirty="0" smtClean="0"/>
              <a:t>لمدة ثابتة ولقاء فائدة بنسبة معينة تمنح حسب شروط الاتفاق مع الزبون.</a:t>
            </a:r>
            <a:endParaRPr lang="en-US" dirty="0" smtClean="0"/>
          </a:p>
          <a:p>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صك الوديعة</a:t>
            </a:r>
            <a:endParaRPr lang="ar-IQ" dirty="0"/>
          </a:p>
        </p:txBody>
      </p:sp>
      <p:sp>
        <p:nvSpPr>
          <p:cNvPr id="3" name="عنصر نائب للمحتوى 2"/>
          <p:cNvSpPr>
            <a:spLocks noGrp="1"/>
          </p:cNvSpPr>
          <p:nvPr>
            <p:ph idx="1"/>
          </p:nvPr>
        </p:nvSpPr>
        <p:spPr/>
        <p:txBody>
          <a:bodyPr/>
          <a:lstStyle/>
          <a:p>
            <a:r>
              <a:rPr lang="ar-SA" dirty="0" smtClean="0"/>
              <a:t>عندما يقوم الزبون بطلب فتح الوديعة يقوم الموظف بتهيئة صك الوديعة ويتم فيه </a:t>
            </a:r>
            <a:r>
              <a:rPr lang="ar-SA" dirty="0" err="1" smtClean="0"/>
              <a:t>ادراج :</a:t>
            </a:r>
            <a:endParaRPr lang="en-US" dirty="0" smtClean="0"/>
          </a:p>
          <a:p>
            <a:r>
              <a:rPr lang="ar-SA" dirty="0" smtClean="0"/>
              <a:t>اسم </a:t>
            </a:r>
            <a:r>
              <a:rPr lang="ar-SA" dirty="0" err="1" smtClean="0"/>
              <a:t>المودع </a:t>
            </a:r>
            <a:r>
              <a:rPr lang="ar-SA" dirty="0" smtClean="0"/>
              <a:t>،عنوانه، والمبالغ رقما وكتابة وتاريخ  الايداع وتاريخ السحب ونسبة الفائدة ورقم تسلسل </a:t>
            </a:r>
            <a:r>
              <a:rPr lang="ar-SA" dirty="0" err="1" smtClean="0"/>
              <a:t>الوديعة </a:t>
            </a:r>
            <a:r>
              <a:rPr lang="ar-SA" dirty="0" smtClean="0"/>
              <a:t>.ويتم توقيعها من قبل المخولين اضافة الى مدير المصرف.</a:t>
            </a:r>
            <a:endParaRPr lang="en-US" dirty="0" smtClean="0"/>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الخدمات المصرفية</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b="1" dirty="0" smtClean="0"/>
              <a:t>التحويل المصرفي</a:t>
            </a:r>
            <a:endParaRPr lang="en-US" dirty="0" smtClean="0"/>
          </a:p>
          <a:p>
            <a:r>
              <a:rPr lang="ar-IQ" b="1" dirty="0" smtClean="0"/>
              <a:t>التحصيل</a:t>
            </a:r>
            <a:endParaRPr lang="en-US" dirty="0" smtClean="0"/>
          </a:p>
          <a:p>
            <a:r>
              <a:rPr lang="ar-IQ" b="1" dirty="0" smtClean="0"/>
              <a:t>الكفالة المصرفية</a:t>
            </a:r>
            <a:endParaRPr lang="en-US" dirty="0" smtClean="0"/>
          </a:p>
          <a:p>
            <a:r>
              <a:rPr lang="ar-IQ" b="1" dirty="0" smtClean="0"/>
              <a:t>تأجير الصناديق الحديدية</a:t>
            </a:r>
            <a:endParaRPr lang="en-US" dirty="0" smtClean="0"/>
          </a:p>
          <a:p>
            <a:r>
              <a:rPr lang="ar-IQ" b="1" dirty="0" smtClean="0"/>
              <a:t>الفوائد والعمولات</a:t>
            </a:r>
            <a:endParaRPr lang="en-US" dirty="0" smtClean="0"/>
          </a:p>
          <a:p>
            <a:r>
              <a:rPr lang="ar-IQ" b="1" dirty="0" smtClean="0"/>
              <a:t>التحويل المصرفي: هي عملية تقوم على اساس نقل مبلغ نقدي بقيد من حساب مصرفي الى حساب اخر و بموجب امر من الزبون لمصرفه يحدد </a:t>
            </a:r>
            <a:r>
              <a:rPr lang="ar-IQ" b="1" dirty="0" err="1" smtClean="0"/>
              <a:t>فيه </a:t>
            </a:r>
            <a:r>
              <a:rPr lang="ar-IQ" b="1" dirty="0" smtClean="0"/>
              <a:t>: مبلغ التحويل واسم المستفيد ورقم حسابه ومحله </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انواع عمليات التحويل المصرفي</a:t>
            </a:r>
            <a:endParaRPr lang="ar-IQ" dirty="0"/>
          </a:p>
        </p:txBody>
      </p:sp>
      <p:sp>
        <p:nvSpPr>
          <p:cNvPr id="3" name="عنصر نائب للمحتوى 2"/>
          <p:cNvSpPr>
            <a:spLocks noGrp="1"/>
          </p:cNvSpPr>
          <p:nvPr>
            <p:ph idx="1"/>
          </p:nvPr>
        </p:nvSpPr>
        <p:spPr/>
        <p:txBody>
          <a:bodyPr/>
          <a:lstStyle/>
          <a:p>
            <a:r>
              <a:rPr lang="ar-IQ" b="1" dirty="0" smtClean="0"/>
              <a:t>التحويل </a:t>
            </a:r>
            <a:r>
              <a:rPr lang="ar-IQ" b="1" dirty="0" err="1" smtClean="0"/>
              <a:t>الداخلي </a:t>
            </a:r>
            <a:r>
              <a:rPr lang="ar-IQ" b="1" dirty="0" smtClean="0"/>
              <a:t>: عملية التحويل المصرفي ضمن المصرف الواحد اذا كان لكل </a:t>
            </a:r>
            <a:r>
              <a:rPr lang="ar-IQ" b="1" dirty="0" err="1" smtClean="0"/>
              <a:t>من </a:t>
            </a:r>
            <a:r>
              <a:rPr lang="ar-IQ" b="1" dirty="0" smtClean="0"/>
              <a:t>(الآمر بالتحويل) </a:t>
            </a:r>
            <a:r>
              <a:rPr lang="ar-IQ" b="1" dirty="0" err="1" smtClean="0"/>
              <a:t>و </a:t>
            </a:r>
            <a:r>
              <a:rPr lang="ar-IQ" b="1" dirty="0" smtClean="0"/>
              <a:t>(المستفيد منه) حساب في المصرف نفسه </a:t>
            </a:r>
            <a:endParaRPr lang="en-US" dirty="0" smtClean="0"/>
          </a:p>
          <a:p>
            <a:r>
              <a:rPr lang="ar-IQ" b="1" dirty="0" smtClean="0"/>
              <a:t>التحويل </a:t>
            </a:r>
            <a:r>
              <a:rPr lang="ar-IQ" b="1" dirty="0" err="1" smtClean="0"/>
              <a:t>الخارجي </a:t>
            </a:r>
            <a:r>
              <a:rPr lang="ar-IQ" b="1" dirty="0" smtClean="0"/>
              <a:t>: عملية التحويل المصرفي تتم بين مصرفين حيث يكون لكل </a:t>
            </a:r>
            <a:r>
              <a:rPr lang="ar-IQ" b="1" dirty="0" err="1" smtClean="0"/>
              <a:t>من </a:t>
            </a:r>
            <a:r>
              <a:rPr lang="ar-IQ" b="1" dirty="0" smtClean="0"/>
              <a:t>(الآمر بالتحويل) </a:t>
            </a:r>
            <a:r>
              <a:rPr lang="ar-IQ" b="1" dirty="0" err="1" smtClean="0"/>
              <a:t>و </a:t>
            </a:r>
            <a:r>
              <a:rPr lang="ar-IQ" b="1" dirty="0" smtClean="0"/>
              <a:t>(المستفيد منه) حساب في مصرف مختلف وتتم بالوسائل متوافرة كالهاتف والتلكس والبرق والمراسلة وغيرها</a:t>
            </a: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err="1" smtClean="0"/>
              <a:t>التحصيل </a:t>
            </a:r>
            <a:r>
              <a:rPr lang="ar-IQ" b="1" dirty="0" smtClean="0"/>
              <a:t>: هي ان يعهد الزبون الى مصرفه بتحصيل حقوقه لدى </a:t>
            </a:r>
            <a:r>
              <a:rPr lang="ar-IQ" b="1" dirty="0" err="1" smtClean="0"/>
              <a:t>الغير </a:t>
            </a:r>
            <a:r>
              <a:rPr lang="ar-IQ" b="1" dirty="0" smtClean="0"/>
              <a:t>, فيقوم الزبون بتظهير الاسناد </a:t>
            </a:r>
            <a:r>
              <a:rPr lang="ar-IQ" b="1" dirty="0" err="1" smtClean="0"/>
              <a:t>التجارية </a:t>
            </a:r>
            <a:r>
              <a:rPr lang="ar-IQ" b="1" dirty="0" smtClean="0"/>
              <a:t>(الاوراق التجارية و الصكوك) للمصرف لتوكيله بقبض قيمتها في مواعيد استحقاقها وتسجيلها في حسابه مقابل حسم عمولة </a:t>
            </a:r>
            <a:r>
              <a:rPr lang="ar-IQ" b="1" dirty="0" err="1" smtClean="0"/>
              <a:t>التحصيل .</a:t>
            </a:r>
            <a:r>
              <a:rPr lang="ar-IQ" b="1" dirty="0" smtClean="0"/>
              <a:t>  و </a:t>
            </a:r>
            <a:r>
              <a:rPr lang="ar-IQ" b="1" dirty="0" err="1" smtClean="0"/>
              <a:t>الا</a:t>
            </a:r>
            <a:r>
              <a:rPr lang="ar-IQ" b="1" dirty="0" smtClean="0"/>
              <a:t> عرض الزبون حقه للسقوط  جراء الاهمال </a:t>
            </a: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t>الكفالة </a:t>
            </a:r>
            <a:r>
              <a:rPr lang="ar-IQ" b="1" dirty="0" err="1" smtClean="0"/>
              <a:t>المصرفية </a:t>
            </a:r>
            <a:r>
              <a:rPr lang="ar-IQ" b="1" dirty="0" smtClean="0"/>
              <a:t>: </a:t>
            </a:r>
            <a:r>
              <a:rPr lang="ar-IQ" b="1" dirty="0" err="1" smtClean="0"/>
              <a:t>الكفالة </a:t>
            </a:r>
            <a:r>
              <a:rPr lang="ar-IQ" b="1" dirty="0" smtClean="0"/>
              <a:t>(تعريف القانون المدني</a:t>
            </a:r>
            <a:r>
              <a:rPr lang="ar-IQ" b="1" dirty="0" err="1" smtClean="0"/>
              <a:t>) </a:t>
            </a:r>
            <a:r>
              <a:rPr lang="ar-IQ" b="1" dirty="0" smtClean="0"/>
              <a:t>: هي عقد بمقتضاه يكفل </a:t>
            </a:r>
            <a:r>
              <a:rPr lang="ar-IQ" b="1" dirty="0" err="1" smtClean="0"/>
              <a:t>شخص </a:t>
            </a:r>
            <a:r>
              <a:rPr lang="ar-IQ" b="1" dirty="0" smtClean="0"/>
              <a:t>(الكفيل) تنفيذ التزام المدين يتعهد للدائن بان يفي بهذا الالتزام اذا لم يفي </a:t>
            </a:r>
            <a:r>
              <a:rPr lang="ar-IQ" b="1" dirty="0" err="1" smtClean="0"/>
              <a:t>به</a:t>
            </a:r>
            <a:r>
              <a:rPr lang="ar-IQ" b="1" dirty="0" smtClean="0"/>
              <a:t> المدين </a:t>
            </a:r>
            <a:r>
              <a:rPr lang="ar-IQ" b="1" dirty="0" err="1" smtClean="0"/>
              <a:t>نفسه </a:t>
            </a:r>
            <a:r>
              <a:rPr lang="ar-IQ" b="1" dirty="0" smtClean="0"/>
              <a:t>, ومتى اوفى الكفيل الدين جاز له الرجوع على المدين المكفول بما وفاه </a:t>
            </a:r>
            <a:r>
              <a:rPr lang="ar-IQ" b="1" dirty="0" err="1" smtClean="0"/>
              <a:t>عنه.</a:t>
            </a:r>
            <a:r>
              <a:rPr lang="ar-IQ" b="1" dirty="0" smtClean="0"/>
              <a:t>  </a:t>
            </a:r>
            <a:endParaRPr lang="en-US" dirty="0" smtClean="0"/>
          </a:p>
          <a:p>
            <a:r>
              <a:rPr lang="ar-IQ" b="1" dirty="0" smtClean="0"/>
              <a:t>وبحسب التعريف هنا بين كتاب الكفالة وخطاب الضمان في ان الاخر هو بمنزلة صك يحق للمستفيد ان يطالب بدفعه من دون مناقشة ومن دون بيان الموجبات او تحديد المدين </a:t>
            </a:r>
            <a:endParaRPr lang="en-US" dirty="0" smtClean="0"/>
          </a:p>
          <a:p>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t>اختصاص عمل </a:t>
            </a:r>
            <a:r>
              <a:rPr lang="ar-IQ" b="1" dirty="0" err="1" smtClean="0"/>
              <a:t>الكفالات</a:t>
            </a:r>
            <a:r>
              <a:rPr lang="ar-IQ" b="1" dirty="0" smtClean="0"/>
              <a:t> : انه ليس محصور بالمصارف فيمكن ان يتم بين الاطراف خارج نطاقها </a:t>
            </a:r>
            <a:r>
              <a:rPr lang="ar-IQ" b="1" dirty="0" err="1" smtClean="0"/>
              <a:t>الا</a:t>
            </a:r>
            <a:r>
              <a:rPr lang="ar-IQ" b="1" dirty="0" smtClean="0"/>
              <a:t> ان اللجوء الى المصارف يعطي مزيد من الثقة واخذ هذا الاسلوب ينتشر ويشمل الكثير من العمليات </a:t>
            </a:r>
            <a:r>
              <a:rPr lang="ar-IQ" b="1" dirty="0" err="1" smtClean="0"/>
              <a:t>فاصبح</a:t>
            </a:r>
            <a:r>
              <a:rPr lang="ar-IQ" b="1" dirty="0" smtClean="0"/>
              <a:t> اصدار </a:t>
            </a:r>
            <a:r>
              <a:rPr lang="ar-IQ" b="1" dirty="0" err="1" smtClean="0"/>
              <a:t>الكفالات</a:t>
            </a:r>
            <a:r>
              <a:rPr lang="ar-IQ" b="1" dirty="0" smtClean="0"/>
              <a:t> </a:t>
            </a:r>
            <a:r>
              <a:rPr lang="ar-IQ" b="1" dirty="0" err="1" smtClean="0"/>
              <a:t>واعطاء</a:t>
            </a:r>
            <a:r>
              <a:rPr lang="ar-IQ" b="1" dirty="0" smtClean="0"/>
              <a:t> الضمان من العمليات المصرفية المهمة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العمليات المصرفية</a:t>
            </a:r>
            <a:endParaRPr lang="ar-IQ" dirty="0"/>
          </a:p>
        </p:txBody>
      </p:sp>
      <p:sp>
        <p:nvSpPr>
          <p:cNvPr id="3" name="عنصر نائب للمحتوى 2"/>
          <p:cNvSpPr>
            <a:spLocks noGrp="1"/>
          </p:cNvSpPr>
          <p:nvPr>
            <p:ph idx="1"/>
          </p:nvPr>
        </p:nvSpPr>
        <p:spPr/>
        <p:txBody>
          <a:bodyPr>
            <a:normAutofit fontScale="55000" lnSpcReduction="20000"/>
          </a:bodyPr>
          <a:lstStyle/>
          <a:p>
            <a:pPr lvl="0"/>
            <a:r>
              <a:rPr lang="ar-SA" dirty="0" smtClean="0"/>
              <a:t>الصفة </a:t>
            </a:r>
            <a:r>
              <a:rPr lang="ar-SA" dirty="0" err="1" smtClean="0"/>
              <a:t>التجارية </a:t>
            </a:r>
            <a:r>
              <a:rPr lang="ar-SA" dirty="0" smtClean="0"/>
              <a:t>: فأغلب دول العالم منحت العمليات المصرفية الصفة التجارية بحكم ماهيتها بغض النظر عن القائم </a:t>
            </a:r>
            <a:r>
              <a:rPr lang="ar-SA" dirty="0" err="1" smtClean="0"/>
              <a:t>بها</a:t>
            </a:r>
            <a:r>
              <a:rPr lang="ar-SA" dirty="0" smtClean="0"/>
              <a:t> </a:t>
            </a:r>
            <a:r>
              <a:rPr lang="ar-SA" dirty="0" err="1" smtClean="0"/>
              <a:t>.</a:t>
            </a:r>
            <a:endParaRPr lang="en-US" dirty="0" smtClean="0"/>
          </a:p>
          <a:p>
            <a:pPr lvl="0"/>
            <a:r>
              <a:rPr lang="ar-SA" dirty="0" smtClean="0"/>
              <a:t>انها ذات صفة تقنية تنظم الاجراءات المتبعة وتستخدم مصطلحات استقرت بالعمل </a:t>
            </a:r>
            <a:r>
              <a:rPr lang="ar-SA" dirty="0" err="1" smtClean="0"/>
              <a:t>المصرفي </a:t>
            </a:r>
            <a:r>
              <a:rPr lang="ar-SA" dirty="0" smtClean="0"/>
              <a:t>،وهي ذات معان قد لا تتفق والمعنى اللغوي رغم انها تفي </a:t>
            </a:r>
            <a:r>
              <a:rPr lang="ar-SA" dirty="0" err="1" smtClean="0"/>
              <a:t>بالاغراض</a:t>
            </a:r>
            <a:r>
              <a:rPr lang="ar-SA" dirty="0" smtClean="0"/>
              <a:t> التي توضح ارادة اطرافها بالموضوع المتفق </a:t>
            </a:r>
            <a:r>
              <a:rPr lang="ar-SA" dirty="0" err="1" smtClean="0"/>
              <a:t>عليه .</a:t>
            </a:r>
            <a:endParaRPr lang="en-US" dirty="0" smtClean="0"/>
          </a:p>
          <a:p>
            <a:pPr lvl="0"/>
            <a:r>
              <a:rPr lang="ar-SA" dirty="0" smtClean="0"/>
              <a:t>اتباع البنوك من حيث الموضوع اسلوبا واضحا في النماذج المصرفية كالعقود وغيرها من حيث الشكل والموضوع بحيث تكون العلاقة واضحة بين اطراف التعامل بعيدة عن اللبس والغموض وتصاغ بطريقة يسهل تفسير </a:t>
            </a:r>
            <a:r>
              <a:rPr lang="ar-SA" dirty="0" err="1" smtClean="0"/>
              <a:t>شروطها .</a:t>
            </a:r>
            <a:endParaRPr lang="en-US" dirty="0" smtClean="0"/>
          </a:p>
          <a:p>
            <a:pPr lvl="0"/>
            <a:r>
              <a:rPr lang="ar-SA" dirty="0" smtClean="0"/>
              <a:t>تعتمد كافة البنوك في نماذجها على اسلوب موحد قد يصفها البعض بأنها عقود اذعان رغم توضيحها لحقوق وواجبات كل من البنك </a:t>
            </a:r>
            <a:r>
              <a:rPr lang="ar-SA" dirty="0" err="1" smtClean="0"/>
              <a:t>وعملائه .</a:t>
            </a:r>
            <a:endParaRPr lang="en-US" dirty="0" smtClean="0"/>
          </a:p>
          <a:p>
            <a:pPr lvl="0"/>
            <a:r>
              <a:rPr lang="ar-SA" dirty="0" smtClean="0"/>
              <a:t>تتميز القوانين المصرفية بأنظمة موحدة على المستوى الدولي </a:t>
            </a:r>
            <a:r>
              <a:rPr lang="ar-SA" dirty="0" err="1" smtClean="0"/>
              <a:t>كالاعتمادات</a:t>
            </a:r>
            <a:r>
              <a:rPr lang="ar-SA" dirty="0" smtClean="0"/>
              <a:t>  </a:t>
            </a:r>
            <a:r>
              <a:rPr lang="ar-SA" dirty="0" err="1" smtClean="0"/>
              <a:t>والكفالاات</a:t>
            </a:r>
            <a:r>
              <a:rPr lang="ar-SA" dirty="0" smtClean="0"/>
              <a:t> وبوالص التحصيل والنقل وغيرها مما يتعلق بالتجارة </a:t>
            </a:r>
            <a:r>
              <a:rPr lang="ar-SA" dirty="0" err="1" smtClean="0"/>
              <a:t>الخارجية </a:t>
            </a:r>
            <a:r>
              <a:rPr lang="ar-SA" dirty="0" smtClean="0"/>
              <a:t>،بحيث لا تعطي العميل مجالا لتغيير أو تعديل نصوصها المطبوعة </a:t>
            </a:r>
            <a:r>
              <a:rPr lang="ar-SA" dirty="0" err="1" smtClean="0"/>
              <a:t>لانها</a:t>
            </a:r>
            <a:r>
              <a:rPr lang="ar-SA" dirty="0" smtClean="0"/>
              <a:t> نظم عالمية مقننة بواسطة مشرعي غرفة التجارة الدولية وتطبق بين كافة الدول العربية </a:t>
            </a:r>
            <a:r>
              <a:rPr lang="ar-SA" dirty="0" err="1" smtClean="0"/>
              <a:t>والاجنبية.</a:t>
            </a:r>
            <a:endParaRPr lang="en-US" dirty="0" smtClean="0"/>
          </a:p>
          <a:p>
            <a:r>
              <a:rPr lang="ar-SA" dirty="0" smtClean="0"/>
              <a:t>ان العمليات المصرفية تقوم دائما على الاعتبار الشخصي أي على ثقة اطرافها وهذا يسهل </a:t>
            </a:r>
            <a:r>
              <a:rPr lang="ar-SA" dirty="0" err="1" smtClean="0"/>
              <a:t>العمليات </a:t>
            </a:r>
            <a:r>
              <a:rPr lang="ar-SA" dirty="0" smtClean="0"/>
              <a:t>، فالبنك ينظر الى الى اخلاق عميله ومركزه المالي ليطمئن في تعامله </a:t>
            </a:r>
            <a:r>
              <a:rPr lang="ar-SA" dirty="0" err="1" smtClean="0"/>
              <a:t>معه </a:t>
            </a:r>
            <a:r>
              <a:rPr lang="ar-SA" dirty="0" smtClean="0"/>
              <a:t>،كما ان الاعتبار الشخصي الذي ينتظره العميل من البنك هو نوع العمل والخدمة وحسن المعاملة والسرعة التي تختلف من بنك </a:t>
            </a:r>
            <a:r>
              <a:rPr lang="ar-SA" dirty="0" err="1" smtClean="0"/>
              <a:t>لاخر</a:t>
            </a: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t>نصوص </a:t>
            </a:r>
            <a:r>
              <a:rPr lang="ar-IQ" b="1" dirty="0" err="1" smtClean="0"/>
              <a:t>الكفالات</a:t>
            </a:r>
            <a:r>
              <a:rPr lang="ar-IQ" b="1" dirty="0" smtClean="0"/>
              <a:t> </a:t>
            </a:r>
            <a:r>
              <a:rPr lang="ar-IQ" b="1" dirty="0" err="1" smtClean="0"/>
              <a:t>المصرفية </a:t>
            </a:r>
            <a:r>
              <a:rPr lang="ar-IQ" b="1" dirty="0" smtClean="0"/>
              <a:t>: تختلف من بلد الى اخر ومن عملية الى اخرى ولذلك وضعت غرفة التجارة الدولية كتيب يضم التعامل </a:t>
            </a:r>
            <a:r>
              <a:rPr lang="ar-IQ" b="1" dirty="0" err="1" smtClean="0"/>
              <a:t>بها</a:t>
            </a:r>
            <a:r>
              <a:rPr lang="ar-IQ" b="1" dirty="0" smtClean="0"/>
              <a:t> رقمه 325 لعام 1978 وفي كل الاحوال يجب ان تتضمن الكفالة بعض البيانات الاساسية </a:t>
            </a:r>
            <a:r>
              <a:rPr lang="ar-IQ" b="1" dirty="0" err="1" smtClean="0"/>
              <a:t>مثل </a:t>
            </a:r>
            <a:r>
              <a:rPr lang="ar-IQ" b="1" dirty="0" smtClean="0"/>
              <a:t>: اسم </a:t>
            </a:r>
            <a:r>
              <a:rPr lang="ar-IQ" b="1" dirty="0" err="1" smtClean="0"/>
              <a:t>الكفيل ,المكفول ,المستفيد </a:t>
            </a:r>
            <a:r>
              <a:rPr lang="ar-IQ" b="1" dirty="0" smtClean="0"/>
              <a:t>, </a:t>
            </a:r>
            <a:r>
              <a:rPr lang="ar-IQ" b="1" dirty="0" err="1" smtClean="0"/>
              <a:t>المبلغ </a:t>
            </a:r>
            <a:r>
              <a:rPr lang="ar-IQ" b="1" dirty="0" smtClean="0"/>
              <a:t>, مدة النفاذ والغرض من اصدارها, المرجع المختص بالنظر بالخلافات وفض النزاعات التي تنشا </a:t>
            </a:r>
            <a:r>
              <a:rPr lang="ar-IQ" b="1" dirty="0" err="1" smtClean="0"/>
              <a:t>بصددها</a:t>
            </a:r>
            <a:r>
              <a:rPr lang="ar-IQ" b="1" dirty="0" smtClean="0"/>
              <a:t> واختيار الموطن وغيرها </a:t>
            </a:r>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انواع </a:t>
            </a:r>
            <a:r>
              <a:rPr lang="ar-IQ" dirty="0" err="1" smtClean="0"/>
              <a:t>الكفالات</a:t>
            </a:r>
            <a:r>
              <a:rPr lang="ar-IQ" dirty="0" smtClean="0"/>
              <a:t> المصرفية</a:t>
            </a:r>
            <a:endParaRPr lang="ar-IQ" dirty="0"/>
          </a:p>
        </p:txBody>
      </p:sp>
      <p:sp>
        <p:nvSpPr>
          <p:cNvPr id="3" name="عنصر نائب للمحتوى 2"/>
          <p:cNvSpPr>
            <a:spLocks noGrp="1"/>
          </p:cNvSpPr>
          <p:nvPr>
            <p:ph idx="1"/>
          </p:nvPr>
        </p:nvSpPr>
        <p:spPr>
          <a:xfrm>
            <a:off x="457200" y="1600200"/>
            <a:ext cx="8229600" cy="5257800"/>
          </a:xfrm>
        </p:spPr>
        <p:txBody>
          <a:bodyPr>
            <a:normAutofit fontScale="25000" lnSpcReduction="20000"/>
          </a:bodyPr>
          <a:lstStyle/>
          <a:p>
            <a:r>
              <a:rPr lang="ar-IQ" sz="8000" b="1" dirty="0" smtClean="0">
                <a:latin typeface="Algerian" pitchFamily="82" charset="0"/>
                <a:cs typeface="+mj-cs"/>
              </a:rPr>
              <a:t>الكفالة العادية والكفالة التضامنية:</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IQ" sz="8000" b="1" dirty="0" smtClean="0">
                <a:latin typeface="Algerian" pitchFamily="82" charset="0"/>
                <a:cs typeface="+mj-cs"/>
              </a:rPr>
              <a:t>الكفالة الداخلية و الكفالة الخارجية:</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IQ" sz="8000" b="1" dirty="0" err="1" smtClean="0">
                <a:latin typeface="Algerian" pitchFamily="82" charset="0"/>
                <a:cs typeface="+mj-cs"/>
              </a:rPr>
              <a:t>كفالات</a:t>
            </a:r>
            <a:r>
              <a:rPr lang="ar-IQ" sz="8000" b="1" dirty="0" smtClean="0">
                <a:latin typeface="Algerian" pitchFamily="82" charset="0"/>
                <a:cs typeface="+mj-cs"/>
              </a:rPr>
              <a:t> المناقصات:</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IQ" sz="8000" b="1" dirty="0" smtClean="0">
                <a:latin typeface="Algerian" pitchFamily="82" charset="0"/>
                <a:cs typeface="+mj-cs"/>
              </a:rPr>
              <a:t>الكفالة المؤقتة</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IQ" sz="8000" b="1" dirty="0" smtClean="0">
                <a:latin typeface="Algerian" pitchFamily="82" charset="0"/>
                <a:cs typeface="+mj-cs"/>
              </a:rPr>
              <a:t>كفالة حسن التنفيذ</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IQ" sz="8000" b="1" dirty="0" smtClean="0">
                <a:latin typeface="Algerian" pitchFamily="82" charset="0"/>
                <a:cs typeface="+mj-cs"/>
              </a:rPr>
              <a:t>كفالة السلف</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SA" sz="8000" b="1" dirty="0" smtClean="0">
                <a:latin typeface="Algerian" pitchFamily="82" charset="0"/>
                <a:cs typeface="+mj-cs"/>
              </a:rPr>
              <a:t> </a:t>
            </a:r>
            <a:endParaRPr lang="en-US" sz="8000" b="1" dirty="0" smtClean="0">
              <a:latin typeface="Algerian" pitchFamily="82" charset="0"/>
              <a:cs typeface="+mj-cs"/>
            </a:endParaRPr>
          </a:p>
          <a:p>
            <a:r>
              <a:rPr lang="ar-IQ" sz="8000" b="1" dirty="0" smtClean="0">
                <a:latin typeface="Algerian" pitchFamily="82" charset="0"/>
                <a:cs typeface="+mj-cs"/>
              </a:rPr>
              <a:t>كفالة </a:t>
            </a:r>
            <a:r>
              <a:rPr lang="ar-IQ" sz="8000" b="1" dirty="0" err="1" smtClean="0">
                <a:latin typeface="Algerian" pitchFamily="82" charset="0"/>
                <a:cs typeface="+mj-cs"/>
              </a:rPr>
              <a:t>التوقيفات</a:t>
            </a:r>
            <a:endParaRPr lang="en-US" sz="8000" b="1" dirty="0" smtClean="0">
              <a:latin typeface="Algerian" pitchFamily="82" charset="0"/>
              <a:cs typeface="+mj-cs"/>
            </a:endParaRPr>
          </a:p>
          <a:p>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كفالات</a:t>
            </a:r>
            <a:r>
              <a:rPr lang="ar-IQ" dirty="0" smtClean="0"/>
              <a:t> اخرى </a:t>
            </a:r>
            <a:endParaRPr lang="ar-IQ" dirty="0"/>
          </a:p>
        </p:txBody>
      </p:sp>
      <p:sp>
        <p:nvSpPr>
          <p:cNvPr id="3" name="عنصر نائب للمحتوى 2"/>
          <p:cNvSpPr>
            <a:spLocks noGrp="1"/>
          </p:cNvSpPr>
          <p:nvPr>
            <p:ph idx="1"/>
          </p:nvPr>
        </p:nvSpPr>
        <p:spPr/>
        <p:txBody>
          <a:bodyPr/>
          <a:lstStyle/>
          <a:p>
            <a:r>
              <a:rPr lang="ar-IQ" dirty="0" smtClean="0"/>
              <a:t>الكفالة العادية والكفالة التضامنية</a:t>
            </a:r>
          </a:p>
          <a:p>
            <a:r>
              <a:rPr lang="ar-IQ" b="1" dirty="0" smtClean="0"/>
              <a:t>الكفالة </a:t>
            </a:r>
            <a:r>
              <a:rPr lang="ar-IQ" b="1" dirty="0" err="1" smtClean="0"/>
              <a:t>العادية    </a:t>
            </a:r>
            <a:r>
              <a:rPr lang="ar-IQ" b="1" dirty="0" smtClean="0"/>
              <a:t>: لا يجوز للدائن الرجوع على الكفيل </a:t>
            </a:r>
            <a:r>
              <a:rPr lang="ar-IQ" b="1" dirty="0" err="1" smtClean="0"/>
              <a:t>الا</a:t>
            </a:r>
            <a:r>
              <a:rPr lang="ar-IQ" b="1" dirty="0" smtClean="0"/>
              <a:t> بعد ان يطالب المدين المكفول ويجرده من </a:t>
            </a:r>
            <a:r>
              <a:rPr lang="ar-IQ" b="1" dirty="0" err="1" smtClean="0"/>
              <a:t>امواله.</a:t>
            </a:r>
            <a:r>
              <a:rPr lang="ar-IQ" b="1" dirty="0" smtClean="0"/>
              <a:t> </a:t>
            </a:r>
            <a:endParaRPr lang="en-US" dirty="0" smtClean="0"/>
          </a:p>
          <a:p>
            <a:r>
              <a:rPr lang="ar-IQ" b="1" dirty="0" smtClean="0"/>
              <a:t>الكفالة التضامنية: للدائن ان يختار في المطالبة المدين او الكفيل دون ان يحق للكفيل طلب تجريد المدين </a:t>
            </a:r>
            <a:r>
              <a:rPr lang="ar-IQ" b="1" dirty="0" err="1" smtClean="0"/>
              <a:t>اولا.</a:t>
            </a:r>
            <a:r>
              <a:rPr lang="ar-IQ" b="1" dirty="0" smtClean="0"/>
              <a:t> </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الكفالة الداخلية والكفالة الخارجية</a:t>
            </a:r>
            <a:endParaRPr lang="ar-IQ" dirty="0"/>
          </a:p>
        </p:txBody>
      </p:sp>
      <p:sp>
        <p:nvSpPr>
          <p:cNvPr id="3" name="عنصر نائب للمحتوى 2"/>
          <p:cNvSpPr>
            <a:spLocks noGrp="1"/>
          </p:cNvSpPr>
          <p:nvPr>
            <p:ph idx="1"/>
          </p:nvPr>
        </p:nvSpPr>
        <p:spPr/>
        <p:txBody>
          <a:bodyPr/>
          <a:lstStyle/>
          <a:p>
            <a:r>
              <a:rPr lang="ar-IQ" b="1" dirty="0" smtClean="0"/>
              <a:t>الكفالة </a:t>
            </a:r>
            <a:r>
              <a:rPr lang="ar-IQ" b="1" dirty="0" err="1" smtClean="0"/>
              <a:t>الداخلية  </a:t>
            </a:r>
            <a:r>
              <a:rPr lang="ar-IQ" b="1" dirty="0" smtClean="0"/>
              <a:t>: تصدر لمصلحة جهة محلية بناء على طلب زبون مقيم وهي اسهل انواع </a:t>
            </a:r>
            <a:r>
              <a:rPr lang="ar-IQ" b="1" dirty="0" err="1" smtClean="0"/>
              <a:t>الكفالات</a:t>
            </a:r>
            <a:r>
              <a:rPr lang="ar-IQ" b="1" dirty="0" smtClean="0"/>
              <a:t> </a:t>
            </a:r>
            <a:r>
              <a:rPr lang="ar-IQ" b="1" dirty="0" err="1" smtClean="0"/>
              <a:t>وابسطها.</a:t>
            </a:r>
            <a:r>
              <a:rPr lang="ar-IQ" b="1" dirty="0" smtClean="0"/>
              <a:t> </a:t>
            </a:r>
            <a:endParaRPr lang="en-US" dirty="0" smtClean="0"/>
          </a:p>
          <a:p>
            <a:r>
              <a:rPr lang="ar-IQ" b="1" dirty="0" smtClean="0"/>
              <a:t>الكفالة الخارجية: تصدر لمصلحة جهة محلية بواسطة مصرف مراسل بناء على طلب متعامل في الخارج ثم يصدر المصرف المحلي الكفالة على مسؤولية المصرف المراسل الاجنبي وبضمانته </a:t>
            </a:r>
            <a:endParaRPr lang="en-US" dirty="0" smtClean="0"/>
          </a:p>
          <a:p>
            <a:r>
              <a:rPr lang="ar-IQ" b="1" dirty="0" smtClean="0"/>
              <a:t>او ان المصرف المحلي يعزز كفالة صادرة ومرسلة من الخارج </a:t>
            </a: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كفالات</a:t>
            </a:r>
            <a:r>
              <a:rPr lang="ar-IQ" dirty="0" smtClean="0"/>
              <a:t> المناقصات</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b="1" dirty="0" smtClean="0"/>
              <a:t>الكفالة المؤقتة: تصدر</a:t>
            </a:r>
            <a:r>
              <a:rPr lang="ar-IQ" dirty="0" smtClean="0"/>
              <a:t> </a:t>
            </a:r>
            <a:r>
              <a:rPr lang="ar-IQ" b="1" dirty="0" smtClean="0"/>
              <a:t>هذه الكفالة للدخول في المناقصات وهي تنتهى باستحقاقها او عند احالة المناقصة ايهما اسرع ويمكن تمديد مفعولها عند الحاجة بناء على طلب وموافقة الاطراف صاحبة العلاقة ويلتزم المصرف بوفاء قيمتها عند تختلف مقدمها اذا رست عليه المناقصة عن توقيع العقد وتؤلف قيمة هذه الكفالة 5%من قيمة التعهد او المناقصة</a:t>
            </a:r>
            <a:r>
              <a:rPr lang="ar-SA" dirty="0" err="1" smtClean="0"/>
              <a:t>.</a:t>
            </a:r>
            <a:r>
              <a:rPr lang="ar-SA" dirty="0" smtClean="0"/>
              <a:t> </a:t>
            </a:r>
            <a:endParaRPr lang="en-US" dirty="0" smtClean="0"/>
          </a:p>
          <a:p>
            <a:r>
              <a:rPr lang="ar-IQ" b="1" dirty="0" smtClean="0"/>
              <a:t>كفالة حسن التنفيذ: تكون بنسبه 10%من قيمة التعهد وتصدر مقابل </a:t>
            </a:r>
            <a:r>
              <a:rPr lang="ar-IQ" b="1" dirty="0" err="1" smtClean="0"/>
              <a:t>حوالة</a:t>
            </a:r>
            <a:r>
              <a:rPr lang="ar-IQ" b="1" dirty="0" smtClean="0"/>
              <a:t> حق او مقابل كفالة خارجية </a:t>
            </a:r>
            <a:endParaRPr lang="en-US" dirty="0" smtClean="0"/>
          </a:p>
          <a:p>
            <a:r>
              <a:rPr lang="ar-IQ" b="1" dirty="0" smtClean="0"/>
              <a:t>كفاله السلف: تقدم بمقابل منح المتعهد سلفه على العقد من قبل </a:t>
            </a:r>
            <a:r>
              <a:rPr lang="ar-IQ" b="1" dirty="0" err="1" smtClean="0"/>
              <a:t>الجهه</a:t>
            </a:r>
            <a:r>
              <a:rPr lang="ar-IQ" b="1" dirty="0" smtClean="0"/>
              <a:t> صاحبة </a:t>
            </a:r>
            <a:r>
              <a:rPr lang="ar-IQ" b="1" dirty="0" err="1" smtClean="0"/>
              <a:t>المشروع.</a:t>
            </a:r>
            <a:r>
              <a:rPr lang="ar-IQ" b="1" dirty="0" smtClean="0"/>
              <a:t> </a:t>
            </a:r>
            <a:endParaRPr lang="en-US" dirty="0" smtClean="0"/>
          </a:p>
          <a:p>
            <a:r>
              <a:rPr lang="ar-IQ" b="1" smtClean="0"/>
              <a:t>كفالة </a:t>
            </a:r>
            <a:r>
              <a:rPr lang="ar-IQ" b="1" dirty="0" err="1" smtClean="0"/>
              <a:t>التوقيفات</a:t>
            </a:r>
            <a:r>
              <a:rPr lang="ar-IQ" b="1" dirty="0" smtClean="0"/>
              <a:t>:  يحق للجهة صاحبة المشروع حجز نسبة مئوية من استحقاقات المتعهد و للمتعهد ان يقدم كفالة مقابل صرف هذه </a:t>
            </a:r>
            <a:r>
              <a:rPr lang="ar-IQ" b="1" dirty="0" err="1" smtClean="0"/>
              <a:t>التوقيفات</a:t>
            </a:r>
            <a:r>
              <a:rPr lang="ar-IQ" b="1" dirty="0" smtClean="0"/>
              <a:t> </a:t>
            </a:r>
            <a:r>
              <a:rPr lang="ar-IQ" b="1" dirty="0" err="1" smtClean="0"/>
              <a:t>له.</a:t>
            </a:r>
            <a:r>
              <a:rPr lang="ar-IQ" b="1" dirty="0" smtClean="0"/>
              <a:t> </a:t>
            </a:r>
            <a:endParaRPr lang="en-US" dirty="0" smtClean="0"/>
          </a:p>
          <a:p>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انواع العمليات المالية والمصرفية</a:t>
            </a:r>
            <a:br>
              <a:rPr lang="ar-SA" dirty="0" smtClean="0"/>
            </a:br>
            <a:r>
              <a:rPr lang="ar-SA" dirty="0" err="1" smtClean="0"/>
              <a:t>اولا </a:t>
            </a:r>
            <a:r>
              <a:rPr lang="ar-SA" dirty="0" smtClean="0"/>
              <a:t>: الحساب الجاري</a:t>
            </a:r>
            <a:endParaRPr lang="ar-IQ" dirty="0"/>
          </a:p>
        </p:txBody>
      </p:sp>
      <p:sp>
        <p:nvSpPr>
          <p:cNvPr id="3" name="عنصر نائب للمحتوى 2"/>
          <p:cNvSpPr>
            <a:spLocks noGrp="1"/>
          </p:cNvSpPr>
          <p:nvPr>
            <p:ph idx="1"/>
          </p:nvPr>
        </p:nvSpPr>
        <p:spPr/>
        <p:txBody>
          <a:bodyPr/>
          <a:lstStyle/>
          <a:p>
            <a:r>
              <a:rPr lang="ar-SA" dirty="0" smtClean="0"/>
              <a:t>الحساب الجاري هو عقد يتفق بمقتضاه شخصان على ان يقيدا في حساب عن طريق مدفوعات متبادلة ومتداخلة الديون الناشئة عن العمليات التي تتم </a:t>
            </a:r>
            <a:r>
              <a:rPr lang="ar-SA" dirty="0" err="1" smtClean="0"/>
              <a:t>بينهما </a:t>
            </a:r>
            <a:r>
              <a:rPr lang="ar-SA" dirty="0" smtClean="0"/>
              <a:t>، من تسليم نقود أو أموال أو أوراق تجارية قابلة للتمليك </a:t>
            </a:r>
            <a:r>
              <a:rPr lang="ar-SA" dirty="0" err="1" smtClean="0"/>
              <a:t>وغيرها </a:t>
            </a:r>
            <a:r>
              <a:rPr lang="ar-SA" dirty="0" smtClean="0"/>
              <a:t>،وان يستعيضا عن تسوية هذه الديون عن كل دفعة على </a:t>
            </a:r>
            <a:r>
              <a:rPr lang="ar-SA" dirty="0" err="1" smtClean="0"/>
              <a:t>حدة</a:t>
            </a:r>
            <a:r>
              <a:rPr lang="ar-SA" dirty="0" smtClean="0"/>
              <a:t> بتسوية نهائية ينتج عنها رصيد  الحساب عند غلقه.</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شروط فتح الحساب الجاري</a:t>
            </a:r>
            <a:endParaRPr lang="ar-IQ" dirty="0"/>
          </a:p>
        </p:txBody>
      </p:sp>
      <p:sp>
        <p:nvSpPr>
          <p:cNvPr id="3" name="عنصر نائب للمحتوى 2"/>
          <p:cNvSpPr>
            <a:spLocks noGrp="1"/>
          </p:cNvSpPr>
          <p:nvPr>
            <p:ph idx="1"/>
          </p:nvPr>
        </p:nvSpPr>
        <p:spPr/>
        <p:txBody>
          <a:bodyPr/>
          <a:lstStyle/>
          <a:p>
            <a:pPr lvl="0"/>
            <a:r>
              <a:rPr lang="ar-SA" dirty="0" smtClean="0"/>
              <a:t>ان يكون عراقي الجنسية ومقيم في العراق.</a:t>
            </a:r>
            <a:endParaRPr lang="en-US" dirty="0" smtClean="0"/>
          </a:p>
          <a:p>
            <a:pPr lvl="0"/>
            <a:r>
              <a:rPr lang="ar-SA" dirty="0" smtClean="0"/>
              <a:t>ان يكون قد اكمل 18 سنة من عمره.</a:t>
            </a:r>
            <a:endParaRPr lang="en-US" dirty="0" smtClean="0"/>
          </a:p>
          <a:p>
            <a:pPr lvl="0"/>
            <a:r>
              <a:rPr lang="ar-SA" dirty="0" smtClean="0"/>
              <a:t>ان يكون معروف لدى المصرف أو بواسطة كفيل لديه حساب جاري بنفس المصرف.</a:t>
            </a:r>
            <a:endParaRPr lang="en-US" dirty="0" smtClean="0"/>
          </a:p>
          <a:p>
            <a:pPr lvl="0"/>
            <a:r>
              <a:rPr lang="ar-SA" dirty="0" smtClean="0"/>
              <a:t>أن يملك هوية غرفة التجارة.</a:t>
            </a:r>
            <a:endParaRPr lang="en-US" dirty="0" smtClean="0"/>
          </a:p>
          <a:p>
            <a:r>
              <a:rPr lang="ar-SA" dirty="0" smtClean="0"/>
              <a:t>موافقة المدير بفتح الحساب</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الحسابات الجارية</a:t>
            </a:r>
            <a:endParaRPr lang="ar-IQ" dirty="0"/>
          </a:p>
        </p:txBody>
      </p:sp>
      <p:sp>
        <p:nvSpPr>
          <p:cNvPr id="3" name="عنصر نائب للمحتوى 2"/>
          <p:cNvSpPr>
            <a:spLocks noGrp="1"/>
          </p:cNvSpPr>
          <p:nvPr>
            <p:ph idx="1"/>
          </p:nvPr>
        </p:nvSpPr>
        <p:spPr/>
        <p:txBody>
          <a:bodyPr/>
          <a:lstStyle/>
          <a:p>
            <a:pPr lvl="0"/>
            <a:r>
              <a:rPr lang="ar-SA" b="1" dirty="0" smtClean="0"/>
              <a:t>الحساب الجاري </a:t>
            </a:r>
            <a:r>
              <a:rPr lang="ar-SA" b="1" dirty="0" err="1" smtClean="0"/>
              <a:t>الدائن</a:t>
            </a:r>
            <a:r>
              <a:rPr lang="ar-SA" dirty="0" err="1" smtClean="0"/>
              <a:t> </a:t>
            </a:r>
            <a:r>
              <a:rPr lang="ar-SA" dirty="0" smtClean="0"/>
              <a:t>: هو حساب جاري اعتيادي يتم فتحه من قبل المصرف ويقوم صاحبه </a:t>
            </a:r>
            <a:r>
              <a:rPr lang="ar-SA" dirty="0" err="1" smtClean="0"/>
              <a:t>بالايداع</a:t>
            </a:r>
            <a:r>
              <a:rPr lang="ar-SA" dirty="0" smtClean="0"/>
              <a:t> فيه والسحب منه بحدود الرصيد الدائن ولا يسمح بالتجاوز.</a:t>
            </a:r>
            <a:endParaRPr lang="en-US" dirty="0" smtClean="0"/>
          </a:p>
          <a:p>
            <a:r>
              <a:rPr lang="ar-SA" dirty="0" smtClean="0"/>
              <a:t> </a:t>
            </a:r>
            <a:endParaRPr lang="en-US" dirty="0" smtClean="0"/>
          </a:p>
          <a:p>
            <a:r>
              <a:rPr lang="ar-SA" dirty="0" smtClean="0"/>
              <a:t>2-</a:t>
            </a:r>
            <a:r>
              <a:rPr lang="ar-SA" b="1" dirty="0" smtClean="0"/>
              <a:t>الحساب الجاري </a:t>
            </a:r>
            <a:r>
              <a:rPr lang="ar-SA" b="1" dirty="0" err="1" smtClean="0"/>
              <a:t>المدين</a:t>
            </a:r>
            <a:r>
              <a:rPr lang="ar-SA" dirty="0" err="1" smtClean="0"/>
              <a:t> </a:t>
            </a:r>
            <a:r>
              <a:rPr lang="ar-SA" dirty="0" smtClean="0"/>
              <a:t>: هو حساب جاري يمكن لصاحبه السحب منه بمبالغ اكثر من المبالغ </a:t>
            </a:r>
            <a:r>
              <a:rPr lang="ar-SA" dirty="0" err="1" smtClean="0"/>
              <a:t>المودعة </a:t>
            </a:r>
            <a:r>
              <a:rPr lang="ar-SA" dirty="0" smtClean="0"/>
              <a:t>،ويقتصر استعمال هذه الحسابات على الاشخاص الذين يقرر المصرف منحهم التسهيلات المصرفية وفق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طرق الايداع والسحب في الحساب الجاري</a:t>
            </a:r>
            <a:br>
              <a:rPr lang="ar-SA" dirty="0" smtClean="0"/>
            </a:br>
            <a:r>
              <a:rPr lang="ar-SA" dirty="0" smtClean="0"/>
              <a:t>اولا: طرق الايداع</a:t>
            </a:r>
            <a:endParaRPr lang="ar-IQ" dirty="0"/>
          </a:p>
        </p:txBody>
      </p:sp>
      <p:sp>
        <p:nvSpPr>
          <p:cNvPr id="3" name="عنصر نائب للمحتوى 2"/>
          <p:cNvSpPr>
            <a:spLocks noGrp="1"/>
          </p:cNvSpPr>
          <p:nvPr>
            <p:ph idx="1"/>
          </p:nvPr>
        </p:nvSpPr>
        <p:spPr/>
        <p:txBody>
          <a:bodyPr>
            <a:normAutofit fontScale="92500" lnSpcReduction="20000"/>
          </a:bodyPr>
          <a:lstStyle/>
          <a:p>
            <a:pPr lvl="0"/>
            <a:r>
              <a:rPr lang="ar-SA" b="1" dirty="0" smtClean="0"/>
              <a:t>الايداع </a:t>
            </a:r>
            <a:r>
              <a:rPr lang="ar-SA" b="1" dirty="0" err="1" smtClean="0"/>
              <a:t>النقدي</a:t>
            </a:r>
            <a:r>
              <a:rPr lang="ar-SA" dirty="0" err="1" smtClean="0"/>
              <a:t> </a:t>
            </a:r>
            <a:r>
              <a:rPr lang="ar-SA" dirty="0" smtClean="0"/>
              <a:t>: ويتم عن </a:t>
            </a:r>
            <a:r>
              <a:rPr lang="ar-SA" dirty="0" err="1" smtClean="0"/>
              <a:t>طريق :</a:t>
            </a:r>
            <a:endParaRPr lang="en-US" dirty="0" smtClean="0"/>
          </a:p>
          <a:p>
            <a:pPr lvl="0"/>
            <a:r>
              <a:rPr lang="ar-SA" dirty="0" smtClean="0"/>
              <a:t>تنظيم استمارة الايداع </a:t>
            </a:r>
            <a:r>
              <a:rPr lang="ar-SA" dirty="0" err="1" smtClean="0"/>
              <a:t>النقدي </a:t>
            </a:r>
            <a:r>
              <a:rPr lang="ar-SA" dirty="0" smtClean="0"/>
              <a:t>(نموذج جاري) بنسختين من قبل العميل صاحب الحساب أو </a:t>
            </a:r>
            <a:r>
              <a:rPr lang="ar-SA" dirty="0" err="1" smtClean="0"/>
              <a:t>وكيله .</a:t>
            </a:r>
            <a:endParaRPr lang="en-US" dirty="0" smtClean="0"/>
          </a:p>
          <a:p>
            <a:pPr lvl="0"/>
            <a:r>
              <a:rPr lang="ar-SA" dirty="0" smtClean="0"/>
              <a:t>يراجع الزبون موظف </a:t>
            </a:r>
            <a:r>
              <a:rPr lang="ar-SA" dirty="0" err="1" smtClean="0"/>
              <a:t>الكاونتر</a:t>
            </a:r>
            <a:r>
              <a:rPr lang="ar-SA" dirty="0" smtClean="0"/>
              <a:t> لغرض تسجيل </a:t>
            </a:r>
            <a:r>
              <a:rPr lang="ar-SA" dirty="0" err="1" smtClean="0"/>
              <a:t>الاستمارة .</a:t>
            </a:r>
            <a:endParaRPr lang="en-US" dirty="0" smtClean="0"/>
          </a:p>
          <a:p>
            <a:pPr lvl="0"/>
            <a:r>
              <a:rPr lang="ar-SA" dirty="0" smtClean="0"/>
              <a:t>يسلم الزبون استمارة الايداع بنسختين الى أمين الصندوق مع المبلغ </a:t>
            </a:r>
            <a:r>
              <a:rPr lang="ar-SA" dirty="0" err="1" smtClean="0"/>
              <a:t>المطلوب .</a:t>
            </a:r>
            <a:endParaRPr lang="en-US" dirty="0" smtClean="0"/>
          </a:p>
          <a:p>
            <a:pPr lvl="0"/>
            <a:r>
              <a:rPr lang="ar-SA" dirty="0" smtClean="0"/>
              <a:t>يستلم امين الصندوق النقد ويختم النسخة الاولى وتسلم الى الجاري ونسخة ثانية الى الزبون.</a:t>
            </a:r>
            <a:endParaRPr lang="en-US" dirty="0" smtClean="0"/>
          </a:p>
          <a:p>
            <a:pPr lvl="0"/>
            <a:r>
              <a:rPr lang="ar-SA" dirty="0" smtClean="0"/>
              <a:t>يستلم موظف </a:t>
            </a:r>
            <a:r>
              <a:rPr lang="ar-SA" dirty="0" err="1" smtClean="0"/>
              <a:t>الكاونتر</a:t>
            </a:r>
            <a:r>
              <a:rPr lang="ar-SA" dirty="0" smtClean="0"/>
              <a:t> النسخة الاولى من مستلم الايداع لغرض ترحيله على الحاسبة </a:t>
            </a:r>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SA" b="1" dirty="0" smtClean="0"/>
              <a:t>الايداع بشيكات </a:t>
            </a:r>
            <a:r>
              <a:rPr lang="ar-SA" b="1" dirty="0" err="1" smtClean="0"/>
              <a:t>المقاصة</a:t>
            </a:r>
            <a:r>
              <a:rPr lang="ar-SA" dirty="0" err="1" smtClean="0"/>
              <a:t> :</a:t>
            </a:r>
            <a:endParaRPr lang="en-US" dirty="0" smtClean="0"/>
          </a:p>
          <a:p>
            <a:r>
              <a:rPr lang="ar-SA" b="1" dirty="0" smtClean="0"/>
              <a:t>وهي عبارة عن الايداع </a:t>
            </a:r>
            <a:r>
              <a:rPr lang="ar-SA" b="1" dirty="0" err="1" smtClean="0"/>
              <a:t>بالايصالات</a:t>
            </a:r>
            <a:r>
              <a:rPr lang="ar-SA" b="1" dirty="0" smtClean="0"/>
              <a:t> التي هي صكوك والتي تتم عن طريق تنظيم استمارة الايداع والصكوك المسحوبة على المصرف نفسه أو مصرف اخر ويجب تظهير كافة الشيكات المطلوب ايداعها من قبل الزبون وينظم الاستمارة بنسختين ويقوم الموظف بتدقيق استمارة الايداع ومطابقتها مع المبلغ</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ثانيا: السحب من الحساب الجاري</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b="1" dirty="0" smtClean="0"/>
              <a:t>السحب من الحساب الجاري </a:t>
            </a:r>
            <a:endParaRPr lang="en-US" dirty="0" smtClean="0"/>
          </a:p>
          <a:p>
            <a:r>
              <a:rPr lang="ar-SA" b="1" dirty="0" smtClean="0"/>
              <a:t>ان عملية السحب تكون بعدة طرق هي:</a:t>
            </a:r>
            <a:endParaRPr lang="en-US" dirty="0" smtClean="0"/>
          </a:p>
          <a:p>
            <a:pPr lvl="0"/>
            <a:r>
              <a:rPr lang="ar-SA" b="1" dirty="0" smtClean="0"/>
              <a:t>السحب بموجب </a:t>
            </a:r>
            <a:r>
              <a:rPr lang="ar-SA" b="1" dirty="0" err="1" smtClean="0"/>
              <a:t>شيك </a:t>
            </a:r>
            <a:r>
              <a:rPr lang="ar-SA" b="1" dirty="0" smtClean="0"/>
              <a:t>: تجري عملية السحب هذه من الحساب بموجب دفتر الصكوك الذي يزوده المصرف للزبون ويكون رقم الحساب واسم الزبون في دفتر </a:t>
            </a:r>
            <a:r>
              <a:rPr lang="ar-SA" b="1" dirty="0" err="1" smtClean="0"/>
              <a:t>الصكوك .</a:t>
            </a:r>
            <a:endParaRPr lang="en-US" dirty="0" smtClean="0"/>
          </a:p>
          <a:p>
            <a:pPr lvl="0"/>
            <a:r>
              <a:rPr lang="ar-SA" b="1" dirty="0" smtClean="0"/>
              <a:t>السحب بموجب قيد </a:t>
            </a:r>
            <a:r>
              <a:rPr lang="ar-SA" b="1" dirty="0" err="1" smtClean="0"/>
              <a:t>التسوية </a:t>
            </a:r>
            <a:r>
              <a:rPr lang="ar-SA" b="1" dirty="0" smtClean="0"/>
              <a:t>: في هذه الطريقة يتم السحب بواسطة تنظيم قيد مستند داخل المصرف وهو مستند داخلي يعمل بتقييد مبلغ على حساب </a:t>
            </a:r>
            <a:r>
              <a:rPr lang="ar-SA" b="1" dirty="0" err="1" smtClean="0"/>
              <a:t>اخر </a:t>
            </a:r>
            <a:r>
              <a:rPr lang="ar-SA" b="1" dirty="0" smtClean="0"/>
              <a:t>(</a:t>
            </a:r>
            <a:r>
              <a:rPr lang="ar-SA" b="1" dirty="0" err="1" smtClean="0"/>
              <a:t>المناقلة</a:t>
            </a:r>
            <a:r>
              <a:rPr lang="ar-SA" b="1" dirty="0" smtClean="0"/>
              <a:t> </a:t>
            </a:r>
            <a:r>
              <a:rPr lang="ar-SA" b="1" dirty="0" err="1" smtClean="0"/>
              <a:t>الحسابية )</a:t>
            </a:r>
            <a:endParaRPr lang="en-US" dirty="0" smtClean="0"/>
          </a:p>
          <a:p>
            <a:r>
              <a:rPr lang="ar-SA" b="1" dirty="0" smtClean="0"/>
              <a:t>مستند صرف </a:t>
            </a:r>
            <a:r>
              <a:rPr lang="ar-SA" b="1" dirty="0" err="1" smtClean="0"/>
              <a:t>نقدي </a:t>
            </a:r>
            <a:r>
              <a:rPr lang="ar-SA" b="1" dirty="0" smtClean="0"/>
              <a:t>: وهو قيد مدين بموجب هذه الطريقة يتم السحب من حساب الزبون في حالة كون المبلغ المطلوب سحبه يمثل التزامات مالية على الزبون </a:t>
            </a:r>
            <a:r>
              <a:rPr lang="ar-SA" b="1" dirty="0" err="1" smtClean="0"/>
              <a:t>اوالمصرف</a:t>
            </a:r>
            <a:r>
              <a:rPr lang="ar-SA" b="1" dirty="0" smtClean="0"/>
              <a:t> (مثل اجور القطع </a:t>
            </a:r>
            <a:r>
              <a:rPr lang="ar-SA" b="1" dirty="0" err="1" smtClean="0"/>
              <a:t>واصدار</a:t>
            </a:r>
            <a:r>
              <a:rPr lang="ar-SA" b="1" dirty="0" smtClean="0"/>
              <a:t> خطابات الضمان وفتح الاعتماد المستندي</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2031</Words>
  <Application>Microsoft Office PowerPoint</Application>
  <PresentationFormat>On-screen Show (4:3)</PresentationFormat>
  <Paragraphs>152</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سمة Office</vt:lpstr>
      <vt:lpstr>العمليات المالية والمصرفية</vt:lpstr>
      <vt:lpstr>العمليات المالية والمصرفية</vt:lpstr>
      <vt:lpstr>خصائص العمليات المصرفية</vt:lpstr>
      <vt:lpstr>انواع العمليات المالية والمصرفية اولا : الحساب الجاري</vt:lpstr>
      <vt:lpstr>شروط فتح الحساب الجاري</vt:lpstr>
      <vt:lpstr>أنواع الحسابات الجارية</vt:lpstr>
      <vt:lpstr>طرق الايداع والسحب في الحساب الجاري اولا: طرق الايداع</vt:lpstr>
      <vt:lpstr>PowerPoint Presentation</vt:lpstr>
      <vt:lpstr>ثانيا: السحب من الحساب الجاري</vt:lpstr>
      <vt:lpstr>ماهو اشيك او الصك ؟</vt:lpstr>
      <vt:lpstr>يحتوي الصك على المعلومات التالية:</vt:lpstr>
      <vt:lpstr>اهمية الصك ووظيفته</vt:lpstr>
      <vt:lpstr>ثانيا: حساب التوفير</vt:lpstr>
      <vt:lpstr>أهداف حساب التوفير</vt:lpstr>
      <vt:lpstr>شروط فتح حساب التوفير</vt:lpstr>
      <vt:lpstr>دفتر التوفير</vt:lpstr>
      <vt:lpstr>المعلومات الواجب توفرها في دفتر التوفير</vt:lpstr>
      <vt:lpstr>طرق الايداع في حساب التوفير</vt:lpstr>
      <vt:lpstr>طرق السحب من حساب التوفير</vt:lpstr>
      <vt:lpstr>PowerPoint Presentation</vt:lpstr>
      <vt:lpstr>غلق حساب التوفير</vt:lpstr>
      <vt:lpstr>ثالثا: الودائع</vt:lpstr>
      <vt:lpstr>انواع الودائع</vt:lpstr>
      <vt:lpstr>صك الوديعة</vt:lpstr>
      <vt:lpstr>الخدمات المصرفية</vt:lpstr>
      <vt:lpstr>انواع عمليات التحويل المصرفي</vt:lpstr>
      <vt:lpstr>PowerPoint Presentation</vt:lpstr>
      <vt:lpstr>PowerPoint Presentation</vt:lpstr>
      <vt:lpstr>PowerPoint Presentation</vt:lpstr>
      <vt:lpstr>PowerPoint Presentation</vt:lpstr>
      <vt:lpstr>انواع الكفالات المصرفية</vt:lpstr>
      <vt:lpstr>كفالات اخرى </vt:lpstr>
      <vt:lpstr>الكفالة الداخلية والكفالة الخارجية</vt:lpstr>
      <vt:lpstr>كفالات المناقصات</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المالية والمصرفية</dc:title>
  <dc:creator>dell</dc:creator>
  <cp:lastModifiedBy>AL-Laith-Co</cp:lastModifiedBy>
  <cp:revision>9</cp:revision>
  <dcterms:created xsi:type="dcterms:W3CDTF">2019-11-13T19:36:45Z</dcterms:created>
  <dcterms:modified xsi:type="dcterms:W3CDTF">2021-07-04T09:18:59Z</dcterms:modified>
</cp:coreProperties>
</file>